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2"/>
  </p:notesMasterIdLst>
  <p:handoutMasterIdLst>
    <p:handoutMasterId r:id="rId23"/>
  </p:handoutMasterIdLst>
  <p:sldIdLst>
    <p:sldId id="256" r:id="rId2"/>
    <p:sldId id="312" r:id="rId3"/>
    <p:sldId id="338" r:id="rId4"/>
    <p:sldId id="339" r:id="rId5"/>
    <p:sldId id="340" r:id="rId6"/>
    <p:sldId id="341" r:id="rId7"/>
    <p:sldId id="342" r:id="rId8"/>
    <p:sldId id="343" r:id="rId9"/>
    <p:sldId id="344" r:id="rId10"/>
    <p:sldId id="345" r:id="rId11"/>
    <p:sldId id="350" r:id="rId12"/>
    <p:sldId id="351" r:id="rId13"/>
    <p:sldId id="346" r:id="rId14"/>
    <p:sldId id="347" r:id="rId15"/>
    <p:sldId id="348" r:id="rId16"/>
    <p:sldId id="349" r:id="rId17"/>
    <p:sldId id="352" r:id="rId18"/>
    <p:sldId id="353" r:id="rId19"/>
    <p:sldId id="354" r:id="rId20"/>
    <p:sldId id="317" r:id="rId21"/>
  </p:sldIdLst>
  <p:sldSz cx="9144000" cy="6858000" type="screen4x3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DixonP" initials="DP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1474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4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1333D4-C862-45B6-8317-2877931490C0}" type="datetimeFigureOut">
              <a:rPr lang="en-GB" smtClean="0"/>
              <a:t>15/05/2018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6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6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A587DB-5CA8-45F6-B75C-A11ACAAD943B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26384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BBDF19-1CC3-4CE1-ABAC-A6B6BFF60D88}" type="datetimeFigureOut">
              <a:rPr lang="en-GB" smtClean="0"/>
              <a:t>15/05/2018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16463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1F66F5-C314-43C9-9E49-13BB8CB26A40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48889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1844824"/>
            <a:ext cx="712656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r-F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3568" y="3573016"/>
            <a:ext cx="7128792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t>‹Nr.›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62879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t>‹Nr.›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835477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theme" Target="../theme/theme1.xml"/><Relationship Id="rId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10" Type="http://schemas.openxmlformats.org/officeDocument/2006/relationships/image" Target="../media/image7.png"/><Relationship Id="rId4" Type="http://schemas.openxmlformats.org/officeDocument/2006/relationships/image" Target="../media/image1.jpeg"/><Relationship Id="rId9" Type="http://schemas.openxmlformats.org/officeDocument/2006/relationships/image" Target="../media/image6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124745"/>
            <a:ext cx="7283152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r-F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00807"/>
            <a:ext cx="7283152" cy="45237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2280" y="6560259"/>
            <a:ext cx="648072" cy="1961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C00000"/>
                </a:solidFill>
              </a:defRPr>
            </a:lvl1pPr>
          </a:lstStyle>
          <a:p>
            <a:fld id="{112F3AA7-8D1D-4094-95D7-0F0AD16921C5}" type="slidenum">
              <a:rPr lang="fr-FR" smtClean="0"/>
              <a:pPr/>
              <a:t>‹Nr.›</a:t>
            </a:fld>
            <a:endParaRPr lang="fr-FR" dirty="0"/>
          </a:p>
        </p:txBody>
      </p:sp>
      <p:sp>
        <p:nvSpPr>
          <p:cNvPr id="7" name="Rectangle 6"/>
          <p:cNvSpPr/>
          <p:nvPr/>
        </p:nvSpPr>
        <p:spPr>
          <a:xfrm>
            <a:off x="7956376" y="0"/>
            <a:ext cx="1187624" cy="6858000"/>
          </a:xfrm>
          <a:prstGeom prst="rect">
            <a:avLst/>
          </a:prstGeom>
          <a:solidFill>
            <a:srgbClr val="004A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Picture 2" descr="P:\1_En cours\Sites\Shutterstock photos\web\precision_measurement_too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260648"/>
            <a:ext cx="900000" cy="69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P:\1_En cours\Sites\Shutterstock photos\web\tankers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1412776"/>
            <a:ext cx="900000" cy="655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P:\1_En cours\Sites\Shutterstock photos\web\radar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2515476"/>
            <a:ext cx="900000" cy="69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P:\1_En cours\Sites\Shutterstock photos\web\medical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3717032"/>
            <a:ext cx="900000" cy="67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7" descr="P:\1_En cours\Sites\Shutterstock photos\web\blood-pressure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4843799"/>
            <a:ext cx="900000" cy="601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P:\1_En cours\Sites\Shutterstock photos\web\gold_scales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5923694"/>
            <a:ext cx="900000" cy="601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40371"/>
            <a:ext cx="934349" cy="934349"/>
          </a:xfrm>
          <a:prstGeom prst="rect">
            <a:avLst/>
          </a:prstGeom>
        </p:spPr>
      </p:pic>
      <p:sp>
        <p:nvSpPr>
          <p:cNvPr id="15" name="TextBox 14"/>
          <p:cNvSpPr txBox="1"/>
          <p:nvPr userDrawn="1"/>
        </p:nvSpPr>
        <p:spPr>
          <a:xfrm>
            <a:off x="1445416" y="315159"/>
            <a:ext cx="64087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200" dirty="0">
                <a:solidFill>
                  <a:srgbClr val="0070C0"/>
                </a:solidFill>
              </a:rPr>
              <a:t>OIML</a:t>
            </a:r>
            <a:r>
              <a:rPr lang="en-GB" sz="3200" baseline="0" dirty="0">
                <a:solidFill>
                  <a:srgbClr val="0070C0"/>
                </a:solidFill>
              </a:rPr>
              <a:t> Certification System (OIML-CS)</a:t>
            </a:r>
          </a:p>
        </p:txBody>
      </p:sp>
      <p:sp>
        <p:nvSpPr>
          <p:cNvPr id="16" name="TextBox 15"/>
          <p:cNvSpPr txBox="1"/>
          <p:nvPr userDrawn="1"/>
        </p:nvSpPr>
        <p:spPr>
          <a:xfrm>
            <a:off x="3563888" y="6519827"/>
            <a:ext cx="12682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solidFill>
                  <a:srgbClr val="FF0000"/>
                </a:solidFill>
              </a:rPr>
              <a:t>OIML-CS Seminar</a:t>
            </a:r>
          </a:p>
        </p:txBody>
      </p:sp>
      <p:sp>
        <p:nvSpPr>
          <p:cNvPr id="18" name="TextBox 17"/>
          <p:cNvSpPr txBox="1"/>
          <p:nvPr userDrawn="1"/>
        </p:nvSpPr>
        <p:spPr>
          <a:xfrm>
            <a:off x="395536" y="6519826"/>
            <a:ext cx="13962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solidFill>
                  <a:srgbClr val="FF0000"/>
                </a:solidFill>
              </a:rPr>
              <a:t>Moscow,</a:t>
            </a:r>
            <a:r>
              <a:rPr lang="en-GB" sz="1200" baseline="0" dirty="0">
                <a:solidFill>
                  <a:srgbClr val="FF0000"/>
                </a:solidFill>
              </a:rPr>
              <a:t> May 2018</a:t>
            </a:r>
            <a:endParaRPr lang="en-GB" sz="1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13605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3600" kern="1200" baseline="0">
          <a:solidFill>
            <a:srgbClr val="C00000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iml.org/" TargetMode="External"/><Relationship Id="rId2" Type="http://schemas.openxmlformats.org/officeDocument/2006/relationships/hyperlink" Target="mailto:paul.dixon@oiml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f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59532" y="1340768"/>
            <a:ext cx="7344816" cy="1470025"/>
          </a:xfrm>
        </p:spPr>
        <p:txBody>
          <a:bodyPr>
            <a:normAutofit fontScale="90000"/>
          </a:bodyPr>
          <a:lstStyle/>
          <a:p>
            <a:r>
              <a:rPr lang="en-GB" sz="4000" dirty="0"/>
              <a:t>How to become a legal metrology expert and/or a lead assessor for</a:t>
            </a:r>
            <a:br>
              <a:rPr lang="en-GB" sz="4000" dirty="0"/>
            </a:br>
            <a:r>
              <a:rPr lang="en-GB" sz="4000" dirty="0"/>
              <a:t>ISO/IEC 17065 and ISO/IEC 17025?</a:t>
            </a:r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092280" y="6560259"/>
            <a:ext cx="648072" cy="196131"/>
          </a:xfrm>
        </p:spPr>
        <p:txBody>
          <a:bodyPr/>
          <a:lstStyle/>
          <a:p>
            <a:fld id="{112F3AA7-8D1D-4094-95D7-0F0AD16921C5}" type="slidenum">
              <a:rPr lang="fr-FR" smtClean="0"/>
              <a:t>1</a:t>
            </a:fld>
            <a:endParaRPr lang="fr-FR"/>
          </a:p>
        </p:txBody>
      </p:sp>
      <p:sp>
        <p:nvSpPr>
          <p:cNvPr id="5" name="Subtitle 2"/>
          <p:cNvSpPr>
            <a:spLocks noGrp="1"/>
          </p:cNvSpPr>
          <p:nvPr/>
        </p:nvSpPr>
        <p:spPr>
          <a:xfrm>
            <a:off x="467544" y="2924944"/>
            <a:ext cx="7128792" cy="33123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800" dirty="0">
                <a:solidFill>
                  <a:schemeClr val="tx1"/>
                </a:solidFill>
              </a:rPr>
              <a:t>COOMET </a:t>
            </a:r>
            <a:r>
              <a:rPr lang="fr-FR" sz="2800" dirty="0" err="1">
                <a:solidFill>
                  <a:schemeClr val="tx1"/>
                </a:solidFill>
              </a:rPr>
              <a:t>Seminar</a:t>
            </a:r>
            <a:r>
              <a:rPr lang="fr-FR" sz="2800" dirty="0">
                <a:solidFill>
                  <a:schemeClr val="tx1"/>
                </a:solidFill>
              </a:rPr>
              <a:t> </a:t>
            </a:r>
          </a:p>
          <a:p>
            <a:r>
              <a:rPr lang="fr-FR" sz="2800" dirty="0">
                <a:solidFill>
                  <a:schemeClr val="tx1"/>
                </a:solidFill>
              </a:rPr>
              <a:t>OIML Certification System (OIML-CS)</a:t>
            </a:r>
          </a:p>
          <a:p>
            <a:r>
              <a:rPr lang="fr-FR" sz="2400" dirty="0">
                <a:solidFill>
                  <a:schemeClr val="tx1"/>
                </a:solidFill>
              </a:rPr>
              <a:t>Moscow, </a:t>
            </a:r>
            <a:r>
              <a:rPr lang="fr-FR" sz="2400" dirty="0" err="1">
                <a:solidFill>
                  <a:schemeClr val="tx1"/>
                </a:solidFill>
              </a:rPr>
              <a:t>Russian</a:t>
            </a:r>
            <a:r>
              <a:rPr lang="fr-FR" sz="2400" dirty="0">
                <a:solidFill>
                  <a:schemeClr val="tx1"/>
                </a:solidFill>
              </a:rPr>
              <a:t> </a:t>
            </a:r>
            <a:r>
              <a:rPr lang="fr-FR" sz="2400" dirty="0" err="1">
                <a:solidFill>
                  <a:schemeClr val="tx1"/>
                </a:solidFill>
              </a:rPr>
              <a:t>Federation</a:t>
            </a:r>
            <a:r>
              <a:rPr lang="fr-FR" sz="2400" dirty="0">
                <a:solidFill>
                  <a:schemeClr val="tx1"/>
                </a:solidFill>
              </a:rPr>
              <a:t>, May 2018</a:t>
            </a:r>
          </a:p>
          <a:p>
            <a:endParaRPr lang="fr-FR" sz="2800" dirty="0">
              <a:solidFill>
                <a:schemeClr val="tx1"/>
              </a:solidFill>
            </a:endParaRPr>
          </a:p>
          <a:p>
            <a:r>
              <a:rPr lang="fr-FR" sz="2000" dirty="0">
                <a:solidFill>
                  <a:schemeClr val="tx1"/>
                </a:solidFill>
              </a:rPr>
              <a:t>Peter Ulbig</a:t>
            </a:r>
            <a:br>
              <a:rPr lang="fr-FR" sz="2000" dirty="0">
                <a:solidFill>
                  <a:schemeClr val="tx1"/>
                </a:solidFill>
              </a:rPr>
            </a:br>
            <a:r>
              <a:rPr lang="fr-FR" sz="2000" dirty="0">
                <a:solidFill>
                  <a:schemeClr val="tx1"/>
                </a:solidFill>
              </a:rPr>
              <a:t>COOMET Vice </a:t>
            </a:r>
            <a:r>
              <a:rPr lang="fr-FR" sz="2000" dirty="0" err="1">
                <a:solidFill>
                  <a:schemeClr val="tx1"/>
                </a:solidFill>
              </a:rPr>
              <a:t>President</a:t>
            </a:r>
            <a:endParaRPr lang="fr-FR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68513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12">
            <a:extLst>
              <a:ext uri="{FF2B5EF4-FFF2-40B4-BE49-F238E27FC236}">
                <a16:creationId xmlns:a16="http://schemas.microsoft.com/office/drawing/2014/main" id="{9C68395C-5950-4A00-A3D4-BFDF320DC0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781" y="1954816"/>
            <a:ext cx="3275993" cy="378285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t>10</a:t>
            </a:fld>
            <a:endParaRPr lang="fr-FR"/>
          </a:p>
        </p:txBody>
      </p:sp>
      <p:sp>
        <p:nvSpPr>
          <p:cNvPr id="6" name="Titel 4">
            <a:extLst>
              <a:ext uri="{FF2B5EF4-FFF2-40B4-BE49-F238E27FC236}">
                <a16:creationId xmlns:a16="http://schemas.microsoft.com/office/drawing/2014/main" id="{A059BD13-C055-4638-B5D9-2CEBE5554B4D}"/>
              </a:ext>
            </a:extLst>
          </p:cNvPr>
          <p:cNvSpPr txBox="1">
            <a:spLocks/>
          </p:cNvSpPr>
          <p:nvPr/>
        </p:nvSpPr>
        <p:spPr>
          <a:xfrm>
            <a:off x="445638" y="1273371"/>
            <a:ext cx="7510738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baseline="0">
                <a:solidFill>
                  <a:srgbClr val="C0000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dirty="0" err="1"/>
              <a:t>What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basic</a:t>
            </a:r>
            <a:r>
              <a:rPr lang="de-DE" dirty="0"/>
              <a:t> </a:t>
            </a:r>
            <a:r>
              <a:rPr lang="de-DE" dirty="0" err="1"/>
              <a:t>requirements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a LME?</a:t>
            </a:r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DB241468-43A0-4F1B-BD57-46ADE62ED7EB}"/>
              </a:ext>
            </a:extLst>
          </p:cNvPr>
          <p:cNvSpPr/>
          <p:nvPr/>
        </p:nvSpPr>
        <p:spPr>
          <a:xfrm>
            <a:off x="2411760" y="2028739"/>
            <a:ext cx="1296144" cy="752189"/>
          </a:xfrm>
          <a:prstGeom prst="ellipse">
            <a:avLst/>
          </a:prstGeom>
          <a:noFill/>
          <a:ln w="41275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C0F17065-D4FE-4C33-850A-39136636886F}"/>
              </a:ext>
            </a:extLst>
          </p:cNvPr>
          <p:cNvSpPr txBox="1"/>
          <p:nvPr/>
        </p:nvSpPr>
        <p:spPr>
          <a:xfrm>
            <a:off x="3698112" y="1965566"/>
            <a:ext cx="3417154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b="1" dirty="0"/>
              <a:t>Operational </a:t>
            </a:r>
            <a:r>
              <a:rPr lang="de-DE" sz="2000" b="1" dirty="0" err="1"/>
              <a:t>Document</a:t>
            </a:r>
            <a:r>
              <a:rPr lang="de-DE" sz="2000" b="1" dirty="0"/>
              <a:t> OD-01:</a:t>
            </a:r>
          </a:p>
          <a:p>
            <a:endParaRPr lang="de-DE" sz="2000" b="1" dirty="0"/>
          </a:p>
          <a:p>
            <a:r>
              <a:rPr lang="de-DE" sz="2000" b="1" dirty="0"/>
              <a:t>Management </a:t>
            </a:r>
            <a:br>
              <a:rPr lang="de-DE" sz="2000" b="1" dirty="0"/>
            </a:br>
            <a:r>
              <a:rPr lang="de-DE" sz="2000" b="1" dirty="0" err="1"/>
              <a:t>Committee</a:t>
            </a:r>
            <a:endParaRPr lang="de-DE" sz="2000" b="1" dirty="0"/>
          </a:p>
          <a:p>
            <a:endParaRPr lang="de-DE" sz="2000" b="1" dirty="0"/>
          </a:p>
          <a:p>
            <a:endParaRPr lang="de-DE" sz="2000" b="1" dirty="0"/>
          </a:p>
          <a:p>
            <a:endParaRPr lang="de-DE" sz="2000" b="1" dirty="0"/>
          </a:p>
          <a:p>
            <a:endParaRPr lang="de-DE" sz="2000" b="1" dirty="0"/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F8507B41-92EB-465F-B538-1EC6D86C2E30}"/>
              </a:ext>
            </a:extLst>
          </p:cNvPr>
          <p:cNvSpPr/>
          <p:nvPr/>
        </p:nvSpPr>
        <p:spPr>
          <a:xfrm>
            <a:off x="3744416" y="4289979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dirty="0"/>
              <a:t>11 Legal Metrology experts and Quality Management System </a:t>
            </a:r>
            <a:r>
              <a:rPr lang="de-DE" sz="2000" dirty="0"/>
              <a:t>(QMS) </a:t>
            </a:r>
            <a:r>
              <a:rPr lang="de-DE" sz="2000" dirty="0" err="1"/>
              <a:t>experts</a:t>
            </a:r>
            <a:endParaRPr lang="de-DE" sz="2000" dirty="0"/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24AAB147-E450-4802-8A9B-BD773F979323}"/>
              </a:ext>
            </a:extLst>
          </p:cNvPr>
          <p:cNvSpPr/>
          <p:nvPr/>
        </p:nvSpPr>
        <p:spPr>
          <a:xfrm>
            <a:off x="3740562" y="5133616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dirty="0"/>
              <a:t>11.2 </a:t>
            </a:r>
            <a:r>
              <a:rPr lang="en-US" sz="2000" b="1" dirty="0">
                <a:solidFill>
                  <a:srgbClr val="0070C0"/>
                </a:solidFill>
              </a:rPr>
              <a:t>Specification of criteria </a:t>
            </a:r>
            <a:r>
              <a:rPr lang="en-US" sz="2000" dirty="0"/>
              <a:t>for Legal Metrology experts and </a:t>
            </a:r>
            <a:br>
              <a:rPr lang="en-US" sz="2000" dirty="0"/>
            </a:br>
            <a:r>
              <a:rPr lang="en-US" sz="2000" dirty="0"/>
              <a:t>QMS experts</a:t>
            </a:r>
            <a:endParaRPr lang="de-DE" sz="2000" dirty="0"/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D4D78DDE-9274-4C3F-87B4-FA8DC9D6A5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887" y="2522800"/>
            <a:ext cx="2304255" cy="1699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9599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D95B4527-BFA5-4240-AD1C-68ECFE1C5E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6096" y="1904187"/>
            <a:ext cx="2480794" cy="2509538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t>11</a:t>
            </a:fld>
            <a:endParaRPr lang="fr-FR"/>
          </a:p>
        </p:txBody>
      </p:sp>
      <p:sp>
        <p:nvSpPr>
          <p:cNvPr id="6" name="Titel 4">
            <a:extLst>
              <a:ext uri="{FF2B5EF4-FFF2-40B4-BE49-F238E27FC236}">
                <a16:creationId xmlns:a16="http://schemas.microsoft.com/office/drawing/2014/main" id="{A059BD13-C055-4638-B5D9-2CEBE5554B4D}"/>
              </a:ext>
            </a:extLst>
          </p:cNvPr>
          <p:cNvSpPr txBox="1">
            <a:spLocks/>
          </p:cNvSpPr>
          <p:nvPr/>
        </p:nvSpPr>
        <p:spPr>
          <a:xfrm>
            <a:off x="445638" y="1273371"/>
            <a:ext cx="7510738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baseline="0">
                <a:solidFill>
                  <a:srgbClr val="C0000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dirty="0" err="1"/>
              <a:t>What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basic</a:t>
            </a:r>
            <a:r>
              <a:rPr lang="de-DE" dirty="0"/>
              <a:t> </a:t>
            </a:r>
            <a:r>
              <a:rPr lang="de-DE" dirty="0" err="1"/>
              <a:t>requirements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a LME?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99AC7CFF-EB3E-4D8B-A064-0215C4AE99E3}"/>
              </a:ext>
            </a:extLst>
          </p:cNvPr>
          <p:cNvSpPr txBox="1"/>
          <p:nvPr/>
        </p:nvSpPr>
        <p:spPr>
          <a:xfrm>
            <a:off x="323528" y="2013360"/>
            <a:ext cx="5449056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/>
              <a:t>OD-01: </a:t>
            </a:r>
            <a:br>
              <a:rPr lang="de-DE" sz="2400" dirty="0"/>
            </a:br>
            <a:br>
              <a:rPr lang="de-DE" sz="2400" dirty="0"/>
            </a:br>
            <a:r>
              <a:rPr lang="en-US" sz="2400" b="1" dirty="0">
                <a:solidFill>
                  <a:srgbClr val="000000"/>
                </a:solidFill>
              </a:rPr>
              <a:t>1</a:t>
            </a:r>
            <a:r>
              <a:rPr lang="en-US" sz="2400" b="1" dirty="0"/>
              <a:t>1</a:t>
            </a:r>
            <a:r>
              <a:rPr lang="en-US" sz="2400" b="1" dirty="0">
                <a:solidFill>
                  <a:srgbClr val="000000"/>
                </a:solidFill>
              </a:rPr>
              <a:t>.2.1 Legal Metrology experts</a:t>
            </a:r>
            <a:br>
              <a:rPr lang="en-US" sz="2400" dirty="0">
                <a:solidFill>
                  <a:srgbClr val="000000"/>
                </a:solidFill>
              </a:rPr>
            </a:br>
            <a:endParaRPr lang="en-US" sz="2400" dirty="0">
              <a:solidFill>
                <a:srgbClr val="000000"/>
              </a:solidFill>
            </a:endParaRPr>
          </a:p>
          <a:p>
            <a:r>
              <a:rPr lang="en-US" sz="2400" dirty="0">
                <a:solidFill>
                  <a:srgbClr val="000000"/>
                </a:solidFill>
              </a:rPr>
              <a:t>The </a:t>
            </a:r>
            <a:r>
              <a:rPr lang="en-US" sz="2400" b="1" dirty="0">
                <a:solidFill>
                  <a:srgbClr val="0070C0"/>
                </a:solidFill>
              </a:rPr>
              <a:t>criteria for the qualification </a:t>
            </a:r>
            <a:r>
              <a:rPr lang="en-US" sz="2400" dirty="0">
                <a:solidFill>
                  <a:srgbClr val="000000"/>
                </a:solidFill>
              </a:rPr>
              <a:t>of </a:t>
            </a:r>
            <a:br>
              <a:rPr lang="en-US" sz="2400" dirty="0">
                <a:solidFill>
                  <a:srgbClr val="000000"/>
                </a:solidFill>
              </a:rPr>
            </a:br>
            <a:r>
              <a:rPr lang="en-US" sz="2400" dirty="0">
                <a:solidFill>
                  <a:srgbClr val="000000"/>
                </a:solidFill>
              </a:rPr>
              <a:t>Legal Metrology experts are the following</a:t>
            </a:r>
            <a:r>
              <a:rPr lang="en-US" sz="2400" dirty="0">
                <a:solidFill>
                  <a:srgbClr val="FF0101"/>
                </a:solidFill>
              </a:rPr>
              <a:t>:</a:t>
            </a:r>
            <a:endParaRPr lang="de-DE" sz="2400" dirty="0"/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2AA1A20D-A38C-4C97-B579-F0580861FCAF}"/>
              </a:ext>
            </a:extLst>
          </p:cNvPr>
          <p:cNvSpPr/>
          <p:nvPr/>
        </p:nvSpPr>
        <p:spPr>
          <a:xfrm>
            <a:off x="323528" y="4605648"/>
            <a:ext cx="82089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a) The expert shall be </a:t>
            </a:r>
            <a:r>
              <a:rPr lang="en-US" sz="2400" b="1" dirty="0">
                <a:solidFill>
                  <a:srgbClr val="0070C0"/>
                </a:solidFill>
              </a:rPr>
              <a:t>independent</a:t>
            </a:r>
            <a:r>
              <a:rPr lang="en-US" sz="2400" dirty="0"/>
              <a:t> and shall have</a:t>
            </a:r>
            <a:br>
              <a:rPr lang="en-US" sz="2400" dirty="0"/>
            </a:br>
            <a:r>
              <a:rPr lang="en-US" sz="2400" dirty="0"/>
              <a:t>     </a:t>
            </a:r>
            <a:r>
              <a:rPr lang="en-US" sz="2400" b="1" dirty="0">
                <a:solidFill>
                  <a:srgbClr val="0070C0"/>
                </a:solidFill>
              </a:rPr>
              <a:t>sufficient experience </a:t>
            </a:r>
            <a:r>
              <a:rPr lang="en-US" sz="2400" dirty="0"/>
              <a:t>in type evaluation of the relevant</a:t>
            </a:r>
            <a:br>
              <a:rPr lang="en-US" sz="2400" dirty="0"/>
            </a:br>
            <a:r>
              <a:rPr lang="en-US" sz="2400" dirty="0"/>
              <a:t>     category of instrument or module and shall have a </a:t>
            </a:r>
            <a:r>
              <a:rPr lang="en-US" sz="2400" b="1" dirty="0">
                <a:solidFill>
                  <a:srgbClr val="0070C0"/>
                </a:solidFill>
              </a:rPr>
              <a:t>good</a:t>
            </a:r>
            <a:br>
              <a:rPr lang="en-US" sz="2400" b="1" dirty="0">
                <a:solidFill>
                  <a:srgbClr val="0070C0"/>
                </a:solidFill>
              </a:rPr>
            </a:br>
            <a:r>
              <a:rPr lang="en-US" sz="2400" b="1" dirty="0">
                <a:solidFill>
                  <a:srgbClr val="0070C0"/>
                </a:solidFill>
              </a:rPr>
              <a:t>     knowledge</a:t>
            </a:r>
            <a:r>
              <a:rPr lang="en-US" sz="2400" dirty="0"/>
              <a:t> of the applicable </a:t>
            </a:r>
            <a:r>
              <a:rPr lang="de-DE" sz="2400" dirty="0" err="1"/>
              <a:t>testing</a:t>
            </a:r>
            <a:r>
              <a:rPr lang="de-DE" sz="2400" dirty="0"/>
              <a:t> </a:t>
            </a:r>
            <a:r>
              <a:rPr lang="de-DE" sz="2400" dirty="0" err="1"/>
              <a:t>procedures</a:t>
            </a:r>
            <a:r>
              <a:rPr lang="de-DE" sz="2400" dirty="0"/>
              <a:t>;</a:t>
            </a:r>
            <a:br>
              <a:rPr lang="de-DE" sz="2400" dirty="0"/>
            </a:br>
            <a:endParaRPr lang="de-DE" sz="2400" dirty="0"/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4BB65B7F-29B7-44C8-A914-7500662BD1CE}"/>
              </a:ext>
            </a:extLst>
          </p:cNvPr>
          <p:cNvSpPr txBox="1"/>
          <p:nvPr/>
        </p:nvSpPr>
        <p:spPr>
          <a:xfrm>
            <a:off x="6804248" y="2996952"/>
            <a:ext cx="89319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b="1" dirty="0" err="1"/>
              <a:t>Criteria</a:t>
            </a:r>
            <a:endParaRPr lang="de-DE" b="1" dirty="0"/>
          </a:p>
          <a:p>
            <a:pPr algn="ctr"/>
            <a:r>
              <a:rPr lang="de-DE" b="1" dirty="0" err="1"/>
              <a:t>for</a:t>
            </a:r>
            <a:r>
              <a:rPr lang="de-DE" b="1" dirty="0"/>
              <a:t> </a:t>
            </a:r>
          </a:p>
          <a:p>
            <a:pPr algn="ctr"/>
            <a:r>
              <a:rPr lang="de-DE" b="1" dirty="0" err="1"/>
              <a:t>qualifi</a:t>
            </a:r>
            <a:r>
              <a:rPr lang="de-DE" b="1" dirty="0"/>
              <a:t>-</a:t>
            </a:r>
          </a:p>
          <a:p>
            <a:pPr algn="ctr"/>
            <a:r>
              <a:rPr lang="de-DE" b="1" dirty="0" err="1"/>
              <a:t>cation</a:t>
            </a:r>
            <a:endParaRPr lang="de-DE" b="1" dirty="0"/>
          </a:p>
        </p:txBody>
      </p:sp>
    </p:spTree>
    <p:extLst>
      <p:ext uri="{BB962C8B-B14F-4D97-AF65-F5344CB8AC3E}">
        <p14:creationId xmlns:p14="http://schemas.microsoft.com/office/powerpoint/2010/main" val="26268539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t>12</a:t>
            </a:fld>
            <a:endParaRPr lang="fr-FR"/>
          </a:p>
        </p:txBody>
      </p:sp>
      <p:sp>
        <p:nvSpPr>
          <p:cNvPr id="6" name="Titel 4">
            <a:extLst>
              <a:ext uri="{FF2B5EF4-FFF2-40B4-BE49-F238E27FC236}">
                <a16:creationId xmlns:a16="http://schemas.microsoft.com/office/drawing/2014/main" id="{A059BD13-C055-4638-B5D9-2CEBE5554B4D}"/>
              </a:ext>
            </a:extLst>
          </p:cNvPr>
          <p:cNvSpPr txBox="1">
            <a:spLocks/>
          </p:cNvSpPr>
          <p:nvPr/>
        </p:nvSpPr>
        <p:spPr>
          <a:xfrm>
            <a:off x="445638" y="1273371"/>
            <a:ext cx="7510738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 baseline="0">
                <a:solidFill>
                  <a:srgbClr val="C0000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dirty="0" err="1"/>
              <a:t>What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basic</a:t>
            </a:r>
            <a:r>
              <a:rPr lang="de-DE" dirty="0"/>
              <a:t> </a:t>
            </a:r>
            <a:r>
              <a:rPr lang="de-DE" dirty="0" err="1"/>
              <a:t>requirements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a LME?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6C075A43-DCC6-41C7-9615-862DD136D8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6256" y="3933056"/>
            <a:ext cx="956989" cy="956989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33F401BF-B1B0-47E7-B146-4AFBA34AAD98}"/>
              </a:ext>
            </a:extLst>
          </p:cNvPr>
          <p:cNvSpPr txBox="1"/>
          <p:nvPr/>
        </p:nvSpPr>
        <p:spPr>
          <a:xfrm>
            <a:off x="258174" y="1805111"/>
            <a:ext cx="11336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/>
              <a:t>OD-01: </a:t>
            </a:r>
            <a:br>
              <a:rPr lang="de-DE" sz="2400" dirty="0"/>
            </a:br>
            <a:br>
              <a:rPr lang="de-DE" sz="2400" dirty="0"/>
            </a:br>
            <a:endParaRPr lang="de-DE" sz="2400" dirty="0"/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EF258C1B-51F1-44D0-B79D-4907C2546DDB}"/>
              </a:ext>
            </a:extLst>
          </p:cNvPr>
          <p:cNvSpPr/>
          <p:nvPr/>
        </p:nvSpPr>
        <p:spPr>
          <a:xfrm>
            <a:off x="395536" y="2405275"/>
            <a:ext cx="8503597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b) The expert </a:t>
            </a:r>
            <a:r>
              <a:rPr lang="en-US" sz="2400" b="1" dirty="0">
                <a:solidFill>
                  <a:srgbClr val="0070C0"/>
                </a:solidFill>
              </a:rPr>
              <a:t>shall not be an employee of a manufacturer</a:t>
            </a:r>
            <a:br>
              <a:rPr lang="en-US" sz="2400" b="1" dirty="0">
                <a:solidFill>
                  <a:srgbClr val="0070C0"/>
                </a:solidFill>
              </a:rPr>
            </a:br>
            <a:r>
              <a:rPr lang="en-US" sz="2400" b="1" dirty="0">
                <a:solidFill>
                  <a:srgbClr val="0070C0"/>
                </a:solidFill>
              </a:rPr>
              <a:t>     of measuring instruments</a:t>
            </a:r>
            <a:r>
              <a:rPr lang="en-US" sz="2400" dirty="0"/>
              <a:t>; and</a:t>
            </a:r>
            <a:br>
              <a:rPr lang="en-US" sz="2400" dirty="0"/>
            </a:br>
            <a:endParaRPr lang="en-US" sz="2400" dirty="0"/>
          </a:p>
          <a:p>
            <a:r>
              <a:rPr lang="en-US" sz="2400" dirty="0"/>
              <a:t>c) The expert shall </a:t>
            </a:r>
            <a:r>
              <a:rPr lang="en-US" sz="2400" b="1" dirty="0">
                <a:solidFill>
                  <a:srgbClr val="0070C0"/>
                </a:solidFill>
              </a:rPr>
              <a:t>demonstrate sufficient experience in</a:t>
            </a:r>
            <a:br>
              <a:rPr lang="en-US" sz="2400" b="1" dirty="0">
                <a:solidFill>
                  <a:srgbClr val="0070C0"/>
                </a:solidFill>
              </a:rPr>
            </a:br>
            <a:r>
              <a:rPr lang="en-US" sz="2400" b="1" dirty="0">
                <a:solidFill>
                  <a:srgbClr val="0070C0"/>
                </a:solidFill>
              </a:rPr>
              <a:t>    assessing on the basis of ISO/IEC17025</a:t>
            </a:r>
            <a:r>
              <a:rPr lang="en-US" sz="2400" dirty="0"/>
              <a:t>. </a:t>
            </a:r>
            <a:br>
              <a:rPr lang="en-US" sz="2400" dirty="0"/>
            </a:br>
            <a:r>
              <a:rPr lang="en-US" sz="2400" dirty="0"/>
              <a:t>    This experience may be demonstrated through</a:t>
            </a:r>
            <a:br>
              <a:rPr lang="en-US" sz="2400" dirty="0"/>
            </a:br>
            <a:r>
              <a:rPr lang="en-US" sz="2400" dirty="0"/>
              <a:t>    participation in </a:t>
            </a:r>
            <a:r>
              <a:rPr lang="en-US" sz="2400" b="1" dirty="0"/>
              <a:t>training organized by the BIML</a:t>
            </a:r>
            <a:r>
              <a:rPr lang="en-US" sz="2400" dirty="0"/>
              <a:t> or</a:t>
            </a:r>
            <a:br>
              <a:rPr lang="en-US" sz="2400" dirty="0"/>
            </a:br>
            <a:r>
              <a:rPr lang="en-US" sz="2400" dirty="0"/>
              <a:t>    equivalent </a:t>
            </a:r>
            <a:r>
              <a:rPr lang="en-US" sz="2400" b="1" dirty="0"/>
              <a:t>training organized by accreditation bodies</a:t>
            </a:r>
            <a:r>
              <a:rPr lang="en-US" sz="2400" dirty="0"/>
              <a:t> </a:t>
            </a:r>
            <a:br>
              <a:rPr lang="en-US" sz="2400" dirty="0"/>
            </a:br>
            <a:r>
              <a:rPr lang="en-US" sz="2400" dirty="0"/>
              <a:t>    or by being a </a:t>
            </a:r>
            <a:r>
              <a:rPr lang="en-US" sz="2400" b="1" dirty="0"/>
              <a:t>qualified assessor from an accreditation</a:t>
            </a:r>
            <a:br>
              <a:rPr lang="en-US" sz="2400" b="1" dirty="0"/>
            </a:br>
            <a:r>
              <a:rPr lang="en-US" sz="2400" b="1" dirty="0"/>
              <a:t>    body </a:t>
            </a:r>
            <a:r>
              <a:rPr lang="en-US" sz="2400" dirty="0"/>
              <a:t>and, if applicable, participation in additional training</a:t>
            </a:r>
            <a:br>
              <a:rPr lang="en-US" sz="2400" dirty="0"/>
            </a:br>
            <a:r>
              <a:rPr lang="en-US" sz="2400" dirty="0"/>
              <a:t>    </a:t>
            </a:r>
            <a:r>
              <a:rPr lang="de-DE" sz="2400" dirty="0" err="1"/>
              <a:t>required</a:t>
            </a:r>
            <a:r>
              <a:rPr lang="de-DE" sz="2400" dirty="0"/>
              <a:t> </a:t>
            </a:r>
            <a:r>
              <a:rPr lang="de-DE" sz="2400" dirty="0" err="1"/>
              <a:t>by</a:t>
            </a:r>
            <a:r>
              <a:rPr lang="de-DE" sz="2400" dirty="0"/>
              <a:t> </a:t>
            </a:r>
            <a:r>
              <a:rPr lang="de-DE" sz="2400" dirty="0" err="1"/>
              <a:t>the</a:t>
            </a:r>
            <a:r>
              <a:rPr lang="de-DE" sz="2400" dirty="0"/>
              <a:t> Management </a:t>
            </a:r>
            <a:r>
              <a:rPr lang="de-DE" sz="2400" dirty="0" err="1"/>
              <a:t>Committee</a:t>
            </a:r>
            <a:r>
              <a:rPr lang="de-DE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192247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11812647-297C-47BE-A090-8663A233D1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8104" y="1484784"/>
            <a:ext cx="2088231" cy="2088231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t>13</a:t>
            </a:fld>
            <a:endParaRPr lang="fr-FR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8FB69D34-0B45-4D77-AD00-B7DFC802E3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124745"/>
            <a:ext cx="7283152" cy="504056"/>
          </a:xfrm>
        </p:spPr>
        <p:txBody>
          <a:bodyPr>
            <a:normAutofit fontScale="90000"/>
          </a:bodyPr>
          <a:lstStyle/>
          <a:p>
            <a:r>
              <a:rPr lang="de-DE" dirty="0" err="1"/>
              <a:t>How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become</a:t>
            </a:r>
            <a:r>
              <a:rPr lang="de-DE" dirty="0"/>
              <a:t> </a:t>
            </a:r>
            <a:r>
              <a:rPr lang="de-DE" dirty="0" err="1"/>
              <a:t>nominated</a:t>
            </a:r>
            <a:r>
              <a:rPr lang="de-DE" dirty="0"/>
              <a:t>?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EEB6D646-88E4-4EC0-BA37-25C02DA6BB3D}"/>
              </a:ext>
            </a:extLst>
          </p:cNvPr>
          <p:cNvSpPr txBox="1"/>
          <p:nvPr/>
        </p:nvSpPr>
        <p:spPr>
          <a:xfrm>
            <a:off x="251520" y="1412776"/>
            <a:ext cx="7931980" cy="48936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/>
              <a:t>PD-02: </a:t>
            </a:r>
            <a:br>
              <a:rPr lang="de-DE" sz="2400" dirty="0"/>
            </a:br>
            <a:br>
              <a:rPr lang="de-DE" sz="2400" dirty="0"/>
            </a:br>
            <a:r>
              <a:rPr lang="de-DE" sz="2400" b="1" dirty="0"/>
              <a:t>7 Nomination </a:t>
            </a:r>
            <a:r>
              <a:rPr lang="de-DE" sz="2400" b="1" dirty="0" err="1"/>
              <a:t>Process</a:t>
            </a:r>
            <a:endParaRPr lang="de-DE" sz="2400" b="1" dirty="0"/>
          </a:p>
          <a:p>
            <a:endParaRPr lang="de-DE" sz="2400" dirty="0"/>
          </a:p>
          <a:p>
            <a:r>
              <a:rPr lang="en-US" sz="2400" b="1" dirty="0"/>
              <a:t>7.1 Legal Metrology experts</a:t>
            </a:r>
            <a:br>
              <a:rPr lang="en-US" sz="2400" b="1" dirty="0"/>
            </a:br>
            <a:endParaRPr lang="en-US" sz="2400" b="1" dirty="0"/>
          </a:p>
          <a:p>
            <a:r>
              <a:rPr lang="en-US" sz="2400" dirty="0"/>
              <a:t>7.1.1 An </a:t>
            </a:r>
            <a:r>
              <a:rPr lang="en-US" sz="2400" b="1" dirty="0">
                <a:solidFill>
                  <a:srgbClr val="0070C0"/>
                </a:solidFill>
              </a:rPr>
              <a:t>Management </a:t>
            </a:r>
            <a:r>
              <a:rPr lang="en-US" sz="2400" b="1" dirty="0" err="1">
                <a:solidFill>
                  <a:srgbClr val="0070C0"/>
                </a:solidFill>
              </a:rPr>
              <a:t>Commitee</a:t>
            </a:r>
            <a:r>
              <a:rPr lang="en-US" sz="2400" b="1" dirty="0">
                <a:solidFill>
                  <a:srgbClr val="0070C0"/>
                </a:solidFill>
              </a:rPr>
              <a:t> Member </a:t>
            </a:r>
            <a:r>
              <a:rPr lang="en-US" sz="2400" dirty="0"/>
              <a:t>from an OIML </a:t>
            </a:r>
          </a:p>
          <a:p>
            <a:r>
              <a:rPr lang="en-US" sz="2400" dirty="0"/>
              <a:t>          Member State or a OIML Corresponding Member </a:t>
            </a:r>
            <a:r>
              <a:rPr lang="en-US" sz="2400" b="1" dirty="0">
                <a:solidFill>
                  <a:srgbClr val="0070C0"/>
                </a:solidFill>
              </a:rPr>
              <a:t>can </a:t>
            </a:r>
          </a:p>
          <a:p>
            <a:r>
              <a:rPr lang="en-US" sz="2400" b="1" dirty="0">
                <a:solidFill>
                  <a:srgbClr val="0070C0"/>
                </a:solidFill>
              </a:rPr>
              <a:t>          nominate a person from their country</a:t>
            </a:r>
            <a:r>
              <a:rPr lang="en-US" sz="2400" dirty="0"/>
              <a:t> to be an expert. </a:t>
            </a:r>
            <a:br>
              <a:rPr lang="en-US" sz="2400" dirty="0"/>
            </a:br>
            <a:br>
              <a:rPr lang="en-US" sz="2400" dirty="0"/>
            </a:br>
            <a:r>
              <a:rPr lang="en-US" sz="2400" dirty="0"/>
              <a:t>          A person can be nominated to be an expert </a:t>
            </a:r>
            <a:r>
              <a:rPr lang="en-US" sz="2400" b="1" dirty="0">
                <a:solidFill>
                  <a:srgbClr val="0070C0"/>
                </a:solidFill>
              </a:rPr>
              <a:t>for a single</a:t>
            </a:r>
            <a:br>
              <a:rPr lang="en-US" sz="2400" b="1" dirty="0">
                <a:solidFill>
                  <a:srgbClr val="0070C0"/>
                </a:solidFill>
              </a:rPr>
            </a:br>
            <a:r>
              <a:rPr lang="en-US" sz="2400" b="1" dirty="0">
                <a:solidFill>
                  <a:srgbClr val="0070C0"/>
                </a:solidFill>
              </a:rPr>
              <a:t>          category or for multiple categories</a:t>
            </a:r>
            <a:r>
              <a:rPr lang="en-US" sz="2400" b="1" dirty="0"/>
              <a:t> </a:t>
            </a:r>
            <a:r>
              <a:rPr lang="en-US" sz="2400" dirty="0"/>
              <a:t>of measuring instr. </a:t>
            </a:r>
            <a:br>
              <a:rPr lang="en-US" sz="2400" dirty="0"/>
            </a:br>
            <a:r>
              <a:rPr lang="en-US" sz="2400" dirty="0"/>
              <a:t>          and the corresponding OIML </a:t>
            </a:r>
            <a:r>
              <a:rPr lang="de-DE" sz="2400" dirty="0" err="1"/>
              <a:t>Recommendation</a:t>
            </a:r>
            <a:r>
              <a:rPr lang="de-DE" sz="2400" dirty="0"/>
              <a:t>(s).</a:t>
            </a:r>
          </a:p>
        </p:txBody>
      </p:sp>
    </p:spTree>
    <p:extLst>
      <p:ext uri="{BB962C8B-B14F-4D97-AF65-F5344CB8AC3E}">
        <p14:creationId xmlns:p14="http://schemas.microsoft.com/office/powerpoint/2010/main" val="18508367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B0BB5EC5-C117-4746-B87D-5539CFCE78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8144" y="1609125"/>
            <a:ext cx="2112234" cy="158417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t>14</a:t>
            </a:fld>
            <a:endParaRPr lang="fr-FR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8FB69D34-0B45-4D77-AD00-B7DFC802E3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124745"/>
            <a:ext cx="7283152" cy="504056"/>
          </a:xfrm>
        </p:spPr>
        <p:txBody>
          <a:bodyPr>
            <a:normAutofit fontScale="90000"/>
          </a:bodyPr>
          <a:lstStyle/>
          <a:p>
            <a:r>
              <a:rPr lang="de-DE" dirty="0" err="1"/>
              <a:t>How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become</a:t>
            </a:r>
            <a:r>
              <a:rPr lang="de-DE" dirty="0"/>
              <a:t> </a:t>
            </a:r>
            <a:r>
              <a:rPr lang="de-DE" dirty="0" err="1"/>
              <a:t>nominated</a:t>
            </a:r>
            <a:r>
              <a:rPr lang="de-DE" dirty="0"/>
              <a:t>?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104AF74F-54F7-4013-B192-DBD2EF39BF36}"/>
              </a:ext>
            </a:extLst>
          </p:cNvPr>
          <p:cNvSpPr txBox="1"/>
          <p:nvPr/>
        </p:nvSpPr>
        <p:spPr>
          <a:xfrm>
            <a:off x="107504" y="1805910"/>
            <a:ext cx="7543668" cy="46474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/>
              <a:t>PD-02: </a:t>
            </a:r>
            <a:br>
              <a:rPr lang="de-DE" sz="2400" dirty="0"/>
            </a:br>
            <a:endParaRPr lang="en-US" sz="2400" b="1" dirty="0"/>
          </a:p>
          <a:p>
            <a:r>
              <a:rPr lang="en-US" sz="2400" dirty="0"/>
              <a:t>7.1.2 A completed “</a:t>
            </a:r>
            <a:r>
              <a:rPr lang="en-US" sz="2400" b="1" dirty="0">
                <a:solidFill>
                  <a:srgbClr val="0070C0"/>
                </a:solidFill>
              </a:rPr>
              <a:t>Application to be a Legal </a:t>
            </a:r>
            <a:br>
              <a:rPr lang="en-US" sz="2400" b="1" dirty="0">
                <a:solidFill>
                  <a:srgbClr val="0070C0"/>
                </a:solidFill>
              </a:rPr>
            </a:br>
            <a:r>
              <a:rPr lang="en-US" sz="2400" b="1" dirty="0">
                <a:solidFill>
                  <a:srgbClr val="0070C0"/>
                </a:solidFill>
              </a:rPr>
              <a:t>          Metrology Expert” form </a:t>
            </a:r>
            <a:r>
              <a:rPr lang="en-US" sz="2400" dirty="0"/>
              <a:t>shall be submitted to </a:t>
            </a:r>
          </a:p>
          <a:p>
            <a:r>
              <a:rPr lang="en-US" sz="2400" dirty="0"/>
              <a:t>          the Executive Secretary by the Management </a:t>
            </a:r>
            <a:r>
              <a:rPr lang="en-US" sz="2400" dirty="0" err="1"/>
              <a:t>Comitee</a:t>
            </a:r>
            <a:br>
              <a:rPr lang="en-US" sz="2400" dirty="0"/>
            </a:br>
            <a:r>
              <a:rPr lang="en-US" sz="2400" dirty="0"/>
              <a:t>          Member. </a:t>
            </a:r>
            <a:br>
              <a:rPr lang="en-US" sz="2400" dirty="0"/>
            </a:br>
            <a:br>
              <a:rPr lang="en-US" sz="1600" dirty="0"/>
            </a:br>
            <a:r>
              <a:rPr lang="en-US" sz="2400" dirty="0"/>
              <a:t>          The </a:t>
            </a:r>
            <a:r>
              <a:rPr lang="en-US" sz="2400" b="1" dirty="0">
                <a:solidFill>
                  <a:srgbClr val="0070C0"/>
                </a:solidFill>
              </a:rPr>
              <a:t>Executive Secretary will review the application </a:t>
            </a:r>
            <a:br>
              <a:rPr lang="en-US" sz="2400" b="1" dirty="0">
                <a:solidFill>
                  <a:srgbClr val="0070C0"/>
                </a:solidFill>
              </a:rPr>
            </a:br>
            <a:r>
              <a:rPr lang="en-US" sz="2400" b="1" dirty="0">
                <a:solidFill>
                  <a:srgbClr val="0070C0"/>
                </a:solidFill>
              </a:rPr>
              <a:t>          form </a:t>
            </a:r>
            <a:r>
              <a:rPr lang="en-US" sz="2400" dirty="0"/>
              <a:t>to ensure that all of the relevant information </a:t>
            </a:r>
          </a:p>
          <a:p>
            <a:r>
              <a:rPr lang="en-US" sz="2400" dirty="0"/>
              <a:t>          has been provided. </a:t>
            </a:r>
            <a:br>
              <a:rPr lang="en-US" sz="2400" dirty="0"/>
            </a:br>
            <a:br>
              <a:rPr lang="en-US" sz="1600" dirty="0"/>
            </a:br>
            <a:r>
              <a:rPr lang="en-US" sz="2400" dirty="0"/>
              <a:t>          If information is missing, or further detail is required, </a:t>
            </a:r>
            <a:br>
              <a:rPr lang="en-US" sz="2400" dirty="0"/>
            </a:br>
            <a:r>
              <a:rPr lang="en-US" sz="2400" dirty="0"/>
              <a:t>          the Executive Secretary will contact the MC member.</a:t>
            </a:r>
            <a:endParaRPr lang="de-DE" sz="2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32629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92B7BB92-ED44-407B-AFC0-E0C3430D64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729673" y="1420391"/>
            <a:ext cx="2136216" cy="1864593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t>15</a:t>
            </a:fld>
            <a:endParaRPr lang="fr-FR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8FB69D34-0B45-4D77-AD00-B7DFC802E3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124745"/>
            <a:ext cx="7283152" cy="504056"/>
          </a:xfrm>
        </p:spPr>
        <p:txBody>
          <a:bodyPr>
            <a:normAutofit fontScale="90000"/>
          </a:bodyPr>
          <a:lstStyle/>
          <a:p>
            <a:r>
              <a:rPr lang="de-DE" dirty="0" err="1"/>
              <a:t>How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become</a:t>
            </a:r>
            <a:r>
              <a:rPr lang="de-DE" dirty="0"/>
              <a:t> </a:t>
            </a:r>
            <a:r>
              <a:rPr lang="de-DE" dirty="0" err="1"/>
              <a:t>approved</a:t>
            </a:r>
            <a:r>
              <a:rPr lang="de-DE" dirty="0"/>
              <a:t>?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072B2165-E34C-43E2-B5A6-D4FE1F738FA0}"/>
              </a:ext>
            </a:extLst>
          </p:cNvPr>
          <p:cNvSpPr txBox="1"/>
          <p:nvPr/>
        </p:nvSpPr>
        <p:spPr>
          <a:xfrm>
            <a:off x="436307" y="1666612"/>
            <a:ext cx="7781489" cy="46474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/>
              <a:t>PD-02: </a:t>
            </a:r>
            <a:br>
              <a:rPr lang="de-DE" sz="2400" dirty="0"/>
            </a:br>
            <a:endParaRPr lang="en-US" sz="1600" b="1" dirty="0"/>
          </a:p>
          <a:p>
            <a:r>
              <a:rPr lang="en-US" sz="2400" b="1" dirty="0"/>
              <a:t>8 Review of application and decision</a:t>
            </a:r>
            <a:br>
              <a:rPr lang="en-US" sz="2400" b="1" dirty="0"/>
            </a:br>
            <a:br>
              <a:rPr lang="en-US" sz="1600" dirty="0"/>
            </a:br>
            <a:r>
              <a:rPr lang="en-US" sz="2400" dirty="0"/>
              <a:t>8.1 </a:t>
            </a:r>
            <a:r>
              <a:rPr lang="en-US" sz="2400" b="1" dirty="0">
                <a:solidFill>
                  <a:srgbClr val="0070C0"/>
                </a:solidFill>
              </a:rPr>
              <a:t>When the Executive Secretary is </a:t>
            </a:r>
            <a:br>
              <a:rPr lang="en-US" sz="2400" b="1" dirty="0">
                <a:solidFill>
                  <a:srgbClr val="0070C0"/>
                </a:solidFill>
              </a:rPr>
            </a:br>
            <a:r>
              <a:rPr lang="en-US" sz="2400" b="1" dirty="0">
                <a:solidFill>
                  <a:srgbClr val="0070C0"/>
                </a:solidFill>
              </a:rPr>
              <a:t>satisfied </a:t>
            </a:r>
            <a:r>
              <a:rPr lang="en-US" sz="2400" dirty="0"/>
              <a:t>that all relevant information regarding the </a:t>
            </a:r>
          </a:p>
          <a:p>
            <a:r>
              <a:rPr lang="en-US" sz="2400" dirty="0"/>
              <a:t>proposed expert has been provided </a:t>
            </a:r>
            <a:br>
              <a:rPr lang="en-US" sz="2400" dirty="0"/>
            </a:br>
            <a:r>
              <a:rPr lang="en-US" sz="2400" b="1" dirty="0">
                <a:solidFill>
                  <a:srgbClr val="0070C0"/>
                </a:solidFill>
              </a:rPr>
              <a:t>the application will be sent to the Review Committee (RC)</a:t>
            </a:r>
            <a:r>
              <a:rPr lang="en-US" sz="2400" dirty="0"/>
              <a:t>. </a:t>
            </a:r>
            <a:br>
              <a:rPr lang="en-US" sz="2400" dirty="0"/>
            </a:br>
            <a:br>
              <a:rPr lang="en-US" sz="2400" dirty="0"/>
            </a:br>
            <a:r>
              <a:rPr lang="en-US" sz="2400" b="1" dirty="0">
                <a:solidFill>
                  <a:srgbClr val="0070C0"/>
                </a:solidFill>
              </a:rPr>
              <a:t>Members of the RC will review the application</a:t>
            </a:r>
            <a:r>
              <a:rPr lang="en-US" sz="2400" dirty="0"/>
              <a:t>, either at </a:t>
            </a:r>
            <a:br>
              <a:rPr lang="en-US" sz="2400" dirty="0"/>
            </a:br>
            <a:r>
              <a:rPr lang="en-US" sz="2400" dirty="0"/>
              <a:t>an RC meeting or by correspondence, and will </a:t>
            </a:r>
            <a:r>
              <a:rPr lang="en-US" sz="2400" b="1" dirty="0">
                <a:solidFill>
                  <a:srgbClr val="0070C0"/>
                </a:solidFill>
              </a:rPr>
              <a:t>provide a </a:t>
            </a:r>
            <a:br>
              <a:rPr lang="en-US" sz="2400" b="1" dirty="0">
                <a:solidFill>
                  <a:srgbClr val="0070C0"/>
                </a:solidFill>
              </a:rPr>
            </a:br>
            <a:r>
              <a:rPr lang="en-US" sz="2400" b="1" dirty="0">
                <a:solidFill>
                  <a:srgbClr val="0070C0"/>
                </a:solidFill>
              </a:rPr>
              <a:t>recommendation to the MC</a:t>
            </a:r>
            <a:r>
              <a:rPr lang="en-US" sz="2400" dirty="0"/>
              <a:t> to approve or reject the expert. </a:t>
            </a:r>
            <a:br>
              <a:rPr lang="en-US" sz="2400" dirty="0"/>
            </a:b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5113954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t>16</a:t>
            </a:fld>
            <a:endParaRPr lang="fr-FR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8FB69D34-0B45-4D77-AD00-B7DFC802E3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124745"/>
            <a:ext cx="7283152" cy="504056"/>
          </a:xfrm>
        </p:spPr>
        <p:txBody>
          <a:bodyPr>
            <a:normAutofit fontScale="90000"/>
          </a:bodyPr>
          <a:lstStyle/>
          <a:p>
            <a:r>
              <a:rPr lang="de-DE" dirty="0" err="1"/>
              <a:t>How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become</a:t>
            </a:r>
            <a:r>
              <a:rPr lang="de-DE" dirty="0"/>
              <a:t> </a:t>
            </a:r>
            <a:r>
              <a:rPr lang="de-DE" dirty="0" err="1"/>
              <a:t>approved</a:t>
            </a:r>
            <a:r>
              <a:rPr lang="de-DE" dirty="0"/>
              <a:t>?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8969DF48-5B62-4987-9AE2-A0C8BCA8CCF2}"/>
              </a:ext>
            </a:extLst>
          </p:cNvPr>
          <p:cNvSpPr txBox="1"/>
          <p:nvPr/>
        </p:nvSpPr>
        <p:spPr>
          <a:xfrm>
            <a:off x="251520" y="1591047"/>
            <a:ext cx="7805727" cy="48320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/>
              <a:t>PD-02: </a:t>
            </a:r>
            <a:br>
              <a:rPr lang="de-DE" sz="2400" dirty="0"/>
            </a:br>
            <a:endParaRPr lang="en-US" sz="1600" b="1" dirty="0"/>
          </a:p>
          <a:p>
            <a:r>
              <a:rPr lang="en-US" sz="2400" b="1" dirty="0"/>
              <a:t>8 Review of application and decision</a:t>
            </a:r>
            <a:br>
              <a:rPr lang="en-US" sz="2400" b="1" dirty="0"/>
            </a:br>
            <a:endParaRPr lang="en-US" sz="1600" b="1" dirty="0"/>
          </a:p>
          <a:p>
            <a:r>
              <a:rPr lang="en-US" sz="2400" dirty="0"/>
              <a:t>8.2 The </a:t>
            </a:r>
            <a:r>
              <a:rPr lang="en-US" sz="2400" b="1" dirty="0">
                <a:solidFill>
                  <a:srgbClr val="0070C0"/>
                </a:solidFill>
              </a:rPr>
              <a:t>MC votes on the acceptance </a:t>
            </a:r>
            <a:r>
              <a:rPr lang="en-US" sz="2400" dirty="0"/>
              <a:t>of the expert. </a:t>
            </a:r>
            <a:br>
              <a:rPr lang="en-US" sz="2400" dirty="0"/>
            </a:br>
            <a:r>
              <a:rPr lang="en-US" sz="2400" dirty="0"/>
              <a:t>If the expert </a:t>
            </a:r>
            <a:r>
              <a:rPr lang="en-US" sz="2400" b="1" dirty="0">
                <a:solidFill>
                  <a:srgbClr val="0070C0"/>
                </a:solidFill>
              </a:rPr>
              <a:t>is rejected </a:t>
            </a:r>
            <a:r>
              <a:rPr lang="en-US" sz="2400" dirty="0"/>
              <a:t>the Executive Secretary </a:t>
            </a:r>
            <a:br>
              <a:rPr lang="en-US" sz="2400" dirty="0"/>
            </a:br>
            <a:r>
              <a:rPr lang="en-US" sz="2400" dirty="0"/>
              <a:t>shall notify the expert of the </a:t>
            </a:r>
            <a:r>
              <a:rPr lang="en-US" sz="2400" b="1" dirty="0">
                <a:solidFill>
                  <a:srgbClr val="0070C0"/>
                </a:solidFill>
              </a:rPr>
              <a:t>reasons for refusal</a:t>
            </a:r>
            <a:r>
              <a:rPr lang="en-US" sz="2400" dirty="0"/>
              <a:t>. </a:t>
            </a:r>
            <a:br>
              <a:rPr lang="en-US" sz="2400" dirty="0"/>
            </a:br>
            <a:br>
              <a:rPr lang="en-US" sz="1200" dirty="0"/>
            </a:br>
            <a:r>
              <a:rPr lang="en-US" sz="2400" b="1" dirty="0">
                <a:solidFill>
                  <a:srgbClr val="0070C0"/>
                </a:solidFill>
              </a:rPr>
              <a:t>If the expert is approved </a:t>
            </a:r>
            <a:r>
              <a:rPr lang="en-US" sz="2400" dirty="0"/>
              <a:t>the Executive Secretary shall notify </a:t>
            </a:r>
            <a:br>
              <a:rPr lang="en-US" sz="2400" dirty="0"/>
            </a:br>
            <a:r>
              <a:rPr lang="en-US" sz="2400" dirty="0"/>
              <a:t>the expert of his/her acceptance. The Executive Secretary </a:t>
            </a:r>
            <a:br>
              <a:rPr lang="en-US" sz="2400" dirty="0"/>
            </a:br>
            <a:r>
              <a:rPr lang="en-US" sz="2400" dirty="0"/>
              <a:t>shall request that </a:t>
            </a:r>
            <a:r>
              <a:rPr lang="en-US" sz="2400" b="1" dirty="0">
                <a:solidFill>
                  <a:srgbClr val="0070C0"/>
                </a:solidFill>
              </a:rPr>
              <a:t>the expert signs a non-disclosure </a:t>
            </a:r>
            <a:br>
              <a:rPr lang="en-US" sz="2400" b="1" dirty="0">
                <a:solidFill>
                  <a:srgbClr val="0070C0"/>
                </a:solidFill>
              </a:rPr>
            </a:br>
            <a:r>
              <a:rPr lang="en-US" sz="2400" b="1" dirty="0">
                <a:solidFill>
                  <a:srgbClr val="0070C0"/>
                </a:solidFill>
              </a:rPr>
              <a:t>agreement </a:t>
            </a:r>
            <a:r>
              <a:rPr lang="en-US" sz="2400" dirty="0"/>
              <a:t>which guarantees that all information received </a:t>
            </a:r>
            <a:br>
              <a:rPr lang="en-US" sz="2400" dirty="0"/>
            </a:br>
            <a:r>
              <a:rPr lang="en-US" sz="2400" dirty="0"/>
              <a:t>from and about assessed organizations is held in </a:t>
            </a:r>
            <a:r>
              <a:rPr lang="en-US" sz="2400" b="1" dirty="0">
                <a:solidFill>
                  <a:srgbClr val="0070C0"/>
                </a:solidFill>
              </a:rPr>
              <a:t>strict </a:t>
            </a:r>
          </a:p>
          <a:p>
            <a:r>
              <a:rPr lang="en-US" sz="2400" b="1" dirty="0">
                <a:solidFill>
                  <a:srgbClr val="0070C0"/>
                </a:solidFill>
              </a:rPr>
              <a:t>confidence</a:t>
            </a:r>
            <a:r>
              <a:rPr lang="en-US" sz="2400" dirty="0"/>
              <a:t>. This agreement is signed with the BIML.</a:t>
            </a:r>
            <a:endParaRPr lang="de-DE" sz="2400" b="1" dirty="0">
              <a:solidFill>
                <a:srgbClr val="0070C0"/>
              </a:solidFill>
            </a:endParaRP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DFEFB201-4780-433B-BC88-1116CC2B7F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2230" y="1591047"/>
            <a:ext cx="1300099" cy="1300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252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t>17</a:t>
            </a:fld>
            <a:endParaRPr lang="fr-FR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8FB69D34-0B45-4D77-AD00-B7DFC802E3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124745"/>
            <a:ext cx="7283152" cy="504056"/>
          </a:xfrm>
        </p:spPr>
        <p:txBody>
          <a:bodyPr>
            <a:normAutofit fontScale="90000"/>
          </a:bodyPr>
          <a:lstStyle/>
          <a:p>
            <a:r>
              <a:rPr lang="de-DE" dirty="0" err="1"/>
              <a:t>What</a:t>
            </a:r>
            <a:r>
              <a:rPr lang="de-DE" dirty="0"/>
              <a:t> </a:t>
            </a:r>
            <a:r>
              <a:rPr lang="de-DE" dirty="0" err="1"/>
              <a:t>happens</a:t>
            </a:r>
            <a:r>
              <a:rPr lang="de-DE" dirty="0"/>
              <a:t> </a:t>
            </a:r>
            <a:r>
              <a:rPr lang="de-DE" dirty="0" err="1"/>
              <a:t>afterwards</a:t>
            </a:r>
            <a:r>
              <a:rPr lang="de-DE" dirty="0"/>
              <a:t>?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004C0C0A-2686-4C66-82E0-756555E6B965}"/>
              </a:ext>
            </a:extLst>
          </p:cNvPr>
          <p:cNvSpPr txBox="1"/>
          <p:nvPr/>
        </p:nvSpPr>
        <p:spPr>
          <a:xfrm>
            <a:off x="539552" y="1775713"/>
            <a:ext cx="7017306" cy="48936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/>
              <a:t>PD-02: </a:t>
            </a:r>
            <a:br>
              <a:rPr lang="de-DE" sz="2400" dirty="0"/>
            </a:br>
            <a:endParaRPr lang="en-US" sz="2400" b="1" dirty="0"/>
          </a:p>
          <a:p>
            <a:r>
              <a:rPr lang="en-US" sz="2400" b="1" dirty="0"/>
              <a:t>9 Publication of List of Experts</a:t>
            </a:r>
            <a:br>
              <a:rPr lang="en-US" sz="2400" b="1" dirty="0"/>
            </a:br>
            <a:endParaRPr lang="en-US" sz="2400" b="1" dirty="0"/>
          </a:p>
          <a:p>
            <a:r>
              <a:rPr lang="en-US" sz="2400" dirty="0"/>
              <a:t>9.1 When an expert has been approved by the MC </a:t>
            </a:r>
            <a:br>
              <a:rPr lang="en-US" sz="2400" dirty="0"/>
            </a:br>
            <a:r>
              <a:rPr lang="en-US" sz="2400" dirty="0"/>
              <a:t>       the Executive Secretary will update the </a:t>
            </a:r>
            <a:r>
              <a:rPr lang="en-US" sz="2400" b="1" dirty="0">
                <a:solidFill>
                  <a:srgbClr val="0070C0"/>
                </a:solidFill>
              </a:rPr>
              <a:t>list of</a:t>
            </a:r>
          </a:p>
          <a:p>
            <a:r>
              <a:rPr lang="en-US" sz="2400" b="1" dirty="0">
                <a:solidFill>
                  <a:srgbClr val="0070C0"/>
                </a:solidFill>
              </a:rPr>
              <a:t>       experts </a:t>
            </a:r>
            <a:r>
              <a:rPr lang="en-US" sz="2400" dirty="0">
                <a:solidFill>
                  <a:srgbClr val="0070C0"/>
                </a:solidFill>
              </a:rPr>
              <a:t>that is </a:t>
            </a:r>
            <a:r>
              <a:rPr lang="en-US" sz="2400" b="1" dirty="0">
                <a:solidFill>
                  <a:srgbClr val="0070C0"/>
                </a:solidFill>
              </a:rPr>
              <a:t>published on the OIML-CS website</a:t>
            </a:r>
            <a:r>
              <a:rPr lang="en-US" sz="2400" dirty="0"/>
              <a:t>.</a:t>
            </a:r>
          </a:p>
          <a:p>
            <a:endParaRPr lang="en-US" sz="2400" b="1" dirty="0">
              <a:solidFill>
                <a:srgbClr val="0070C0"/>
              </a:solidFill>
            </a:endParaRPr>
          </a:p>
          <a:p>
            <a:r>
              <a:rPr lang="en-US" sz="2400" b="1" dirty="0"/>
              <a:t>10 Annual Review of Experts</a:t>
            </a:r>
            <a:br>
              <a:rPr lang="en-US" sz="2400" b="1" dirty="0"/>
            </a:br>
            <a:endParaRPr lang="en-US" sz="2400" b="1" dirty="0"/>
          </a:p>
          <a:p>
            <a:r>
              <a:rPr lang="en-US" sz="2400" dirty="0"/>
              <a:t>10.1 As outlined in section 11.4 of OD-01 [2], </a:t>
            </a:r>
            <a:br>
              <a:rPr lang="en-US" sz="2400" dirty="0"/>
            </a:br>
            <a:r>
              <a:rPr lang="en-US" sz="2400" dirty="0"/>
              <a:t>         the </a:t>
            </a:r>
            <a:r>
              <a:rPr lang="en-US" sz="2400" b="1" dirty="0">
                <a:solidFill>
                  <a:srgbClr val="0070C0"/>
                </a:solidFill>
              </a:rPr>
              <a:t>list of experts will be reviewed each year</a:t>
            </a:r>
            <a:r>
              <a:rPr lang="en-US" sz="2400" dirty="0"/>
              <a:t>.</a:t>
            </a:r>
          </a:p>
          <a:p>
            <a:endParaRPr lang="de-DE" sz="2400" b="1" dirty="0">
              <a:solidFill>
                <a:srgbClr val="0070C0"/>
              </a:solidFill>
            </a:endParaRP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1763C911-5E53-414F-BD5A-A7826DDFB3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823" y="1628801"/>
            <a:ext cx="1545276" cy="1545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98643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>
            <a:extLst>
              <a:ext uri="{FF2B5EF4-FFF2-40B4-BE49-F238E27FC236}">
                <a16:creationId xmlns:a16="http://schemas.microsoft.com/office/drawing/2014/main" id="{2F88053A-9F97-4C58-BEB5-3F4AD86E06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4181" y="1268760"/>
            <a:ext cx="1556198" cy="19794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t>18</a:t>
            </a:fld>
            <a:endParaRPr lang="fr-FR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8FB69D34-0B45-4D77-AD00-B7DFC802E3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124745"/>
            <a:ext cx="7283152" cy="504056"/>
          </a:xfrm>
        </p:spPr>
        <p:txBody>
          <a:bodyPr>
            <a:normAutofit fontScale="90000"/>
          </a:bodyPr>
          <a:lstStyle/>
          <a:p>
            <a:r>
              <a:rPr lang="de-DE" dirty="0" err="1"/>
              <a:t>What</a:t>
            </a:r>
            <a:r>
              <a:rPr lang="de-DE" dirty="0"/>
              <a:t> </a:t>
            </a:r>
            <a:r>
              <a:rPr lang="de-DE" dirty="0" err="1"/>
              <a:t>happens</a:t>
            </a:r>
            <a:r>
              <a:rPr lang="de-DE" dirty="0"/>
              <a:t> </a:t>
            </a:r>
            <a:r>
              <a:rPr lang="de-DE" dirty="0" err="1"/>
              <a:t>afterwards</a:t>
            </a:r>
            <a:r>
              <a:rPr lang="de-DE" dirty="0"/>
              <a:t>?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DBBFCEE8-3AF3-403F-9928-4035D5738D93}"/>
              </a:ext>
            </a:extLst>
          </p:cNvPr>
          <p:cNvSpPr txBox="1"/>
          <p:nvPr/>
        </p:nvSpPr>
        <p:spPr>
          <a:xfrm>
            <a:off x="179512" y="1747435"/>
            <a:ext cx="7819256" cy="46474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/>
              <a:t>PD-02: </a:t>
            </a:r>
            <a:br>
              <a:rPr lang="de-DE" sz="2400" dirty="0"/>
            </a:br>
            <a:endParaRPr lang="en-US" sz="1600" b="1" dirty="0"/>
          </a:p>
          <a:p>
            <a:r>
              <a:rPr lang="en-US" sz="2400" dirty="0"/>
              <a:t>10.2 The Executive Secretary shall, through the </a:t>
            </a:r>
            <a:br>
              <a:rPr lang="en-US" sz="2400" dirty="0"/>
            </a:br>
            <a:r>
              <a:rPr lang="en-US" sz="2400" dirty="0"/>
              <a:t>         respective MC member, </a:t>
            </a:r>
            <a:r>
              <a:rPr lang="en-US" sz="2400" b="1" dirty="0">
                <a:solidFill>
                  <a:srgbClr val="0070C0"/>
                </a:solidFill>
              </a:rPr>
              <a:t>contact each expert</a:t>
            </a:r>
            <a:r>
              <a:rPr lang="en-US" sz="2400" dirty="0"/>
              <a:t> </a:t>
            </a:r>
            <a:br>
              <a:rPr lang="en-US" sz="2400" dirty="0"/>
            </a:br>
            <a:r>
              <a:rPr lang="en-US" sz="2400" dirty="0"/>
              <a:t>         that is on the list to determine </a:t>
            </a:r>
            <a:r>
              <a:rPr lang="en-US" sz="2400" b="1" dirty="0">
                <a:solidFill>
                  <a:srgbClr val="0070C0"/>
                </a:solidFill>
              </a:rPr>
              <a:t>if there has been any </a:t>
            </a:r>
          </a:p>
          <a:p>
            <a:r>
              <a:rPr lang="en-US" sz="2400" b="1" dirty="0">
                <a:solidFill>
                  <a:srgbClr val="0070C0"/>
                </a:solidFill>
              </a:rPr>
              <a:t>         change in status</a:t>
            </a:r>
            <a:r>
              <a:rPr lang="en-US" sz="2400" dirty="0"/>
              <a:t>, e.g. no longer wish to be an expert, </a:t>
            </a:r>
          </a:p>
          <a:p>
            <a:r>
              <a:rPr lang="en-US" sz="2400" dirty="0"/>
              <a:t>         or if they would like to request a change of scope, e.g. </a:t>
            </a:r>
          </a:p>
          <a:p>
            <a:r>
              <a:rPr lang="en-US" sz="2400" dirty="0"/>
              <a:t>         to add or remove a measuring </a:t>
            </a:r>
            <a:r>
              <a:rPr lang="en-US" sz="2400" dirty="0" err="1"/>
              <a:t>instrum</a:t>
            </a:r>
            <a:r>
              <a:rPr lang="en-US" sz="2400" dirty="0"/>
              <a:t>. category. </a:t>
            </a:r>
            <a:br>
              <a:rPr lang="en-US" sz="2400" dirty="0"/>
            </a:br>
            <a:br>
              <a:rPr lang="en-US" sz="1600" dirty="0"/>
            </a:br>
            <a:r>
              <a:rPr lang="en-US" sz="2400" dirty="0"/>
              <a:t>         </a:t>
            </a:r>
            <a:r>
              <a:rPr lang="en-US" sz="2400" b="1" dirty="0">
                <a:solidFill>
                  <a:srgbClr val="0070C0"/>
                </a:solidFill>
              </a:rPr>
              <a:t>Experts</a:t>
            </a:r>
            <a:r>
              <a:rPr lang="en-US" sz="2400" dirty="0"/>
              <a:t>, as part of the review process, </a:t>
            </a:r>
            <a:r>
              <a:rPr lang="en-US" sz="2400" b="1" dirty="0">
                <a:solidFill>
                  <a:srgbClr val="0070C0"/>
                </a:solidFill>
              </a:rPr>
              <a:t>should provide </a:t>
            </a:r>
            <a:br>
              <a:rPr lang="en-US" sz="2400" b="1" dirty="0">
                <a:solidFill>
                  <a:srgbClr val="0070C0"/>
                </a:solidFill>
              </a:rPr>
            </a:br>
            <a:r>
              <a:rPr lang="en-US" sz="2400" b="1" dirty="0">
                <a:solidFill>
                  <a:srgbClr val="0070C0"/>
                </a:solidFill>
              </a:rPr>
              <a:t>         evidence/information</a:t>
            </a:r>
            <a:r>
              <a:rPr lang="en-US" sz="2400" dirty="0"/>
              <a:t> on the activities that they have </a:t>
            </a:r>
          </a:p>
          <a:p>
            <a:r>
              <a:rPr lang="en-US" sz="2400" dirty="0"/>
              <a:t>         been involved in during the year </a:t>
            </a:r>
            <a:r>
              <a:rPr lang="en-US" sz="2400" b="1" dirty="0">
                <a:solidFill>
                  <a:srgbClr val="0070C0"/>
                </a:solidFill>
              </a:rPr>
              <a:t>to support their </a:t>
            </a:r>
          </a:p>
          <a:p>
            <a:r>
              <a:rPr lang="en-US" sz="2400" b="1" dirty="0">
                <a:solidFill>
                  <a:srgbClr val="0070C0"/>
                </a:solidFill>
              </a:rPr>
              <a:t>         on-going competence</a:t>
            </a:r>
            <a:r>
              <a:rPr lang="en-US" sz="2400" dirty="0"/>
              <a:t>. (=&gt; approval by MC)</a:t>
            </a:r>
            <a:endParaRPr lang="de-DE" sz="2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87326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DC2BB199-07DB-4160-8BA3-D74F9A7295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0152" y="1772816"/>
            <a:ext cx="1872208" cy="1872208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t>19</a:t>
            </a:fld>
            <a:endParaRPr lang="fr-FR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8FB69D34-0B45-4D77-AD00-B7DFC802E3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124745"/>
            <a:ext cx="7283152" cy="504056"/>
          </a:xfrm>
        </p:spPr>
        <p:txBody>
          <a:bodyPr>
            <a:normAutofit fontScale="90000"/>
          </a:bodyPr>
          <a:lstStyle/>
          <a:p>
            <a:r>
              <a:rPr lang="de-DE" dirty="0" err="1"/>
              <a:t>How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become</a:t>
            </a:r>
            <a:r>
              <a:rPr lang="de-DE" dirty="0"/>
              <a:t> a </a:t>
            </a:r>
            <a:r>
              <a:rPr lang="de-DE" dirty="0" err="1"/>
              <a:t>lead</a:t>
            </a:r>
            <a:r>
              <a:rPr lang="de-DE" dirty="0"/>
              <a:t> </a:t>
            </a:r>
            <a:r>
              <a:rPr lang="de-DE" dirty="0" err="1"/>
              <a:t>assessor</a:t>
            </a:r>
            <a:r>
              <a:rPr lang="de-DE" dirty="0"/>
              <a:t>?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4A5D7043-8194-4001-BCEF-FCAA0FA02A20}"/>
              </a:ext>
            </a:extLst>
          </p:cNvPr>
          <p:cNvSpPr txBox="1"/>
          <p:nvPr/>
        </p:nvSpPr>
        <p:spPr>
          <a:xfrm>
            <a:off x="251520" y="1628800"/>
            <a:ext cx="7501797" cy="48936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/>
              <a:t>PD-02: </a:t>
            </a:r>
            <a:br>
              <a:rPr lang="de-DE" sz="2400" dirty="0"/>
            </a:br>
            <a:endParaRPr lang="en-US" sz="2400" b="1" dirty="0"/>
          </a:p>
          <a:p>
            <a:r>
              <a:rPr lang="en-US" sz="2400" b="1" dirty="0"/>
              <a:t>7.2 QMS experts (Lead Assessors) </a:t>
            </a:r>
            <a:endParaRPr lang="en-US" sz="2400" dirty="0"/>
          </a:p>
          <a:p>
            <a:r>
              <a:rPr lang="en-US" sz="2400" dirty="0"/>
              <a:t>7.2.1 </a:t>
            </a:r>
            <a:r>
              <a:rPr lang="en-US" sz="2400" b="1" dirty="0">
                <a:solidFill>
                  <a:srgbClr val="0091BC"/>
                </a:solidFill>
              </a:rPr>
              <a:t>Nominations from Accreditation Bodies</a:t>
            </a:r>
          </a:p>
          <a:p>
            <a:r>
              <a:rPr lang="en-US" sz="2400" dirty="0"/>
              <a:t>         =&gt; signatories of ILAC MLA or IAF MLA</a:t>
            </a:r>
          </a:p>
          <a:p>
            <a:endParaRPr lang="en-US" sz="2400" dirty="0"/>
          </a:p>
          <a:p>
            <a:r>
              <a:rPr lang="de-DE" sz="2400" dirty="0"/>
              <a:t>7.2.2 </a:t>
            </a:r>
            <a:r>
              <a:rPr lang="de-DE" sz="2400" b="1" dirty="0" err="1">
                <a:solidFill>
                  <a:srgbClr val="0091BC"/>
                </a:solidFill>
              </a:rPr>
              <a:t>Nominations</a:t>
            </a:r>
            <a:r>
              <a:rPr lang="de-DE" sz="2400" b="1" dirty="0">
                <a:solidFill>
                  <a:srgbClr val="0091BC"/>
                </a:solidFill>
              </a:rPr>
              <a:t> </a:t>
            </a:r>
            <a:r>
              <a:rPr lang="de-DE" sz="2400" b="1" dirty="0" err="1">
                <a:solidFill>
                  <a:srgbClr val="0091BC"/>
                </a:solidFill>
              </a:rPr>
              <a:t>from</a:t>
            </a:r>
            <a:r>
              <a:rPr lang="de-DE" sz="2400" b="1" dirty="0">
                <a:solidFill>
                  <a:srgbClr val="0091BC"/>
                </a:solidFill>
              </a:rPr>
              <a:t> MC </a:t>
            </a:r>
            <a:r>
              <a:rPr lang="de-DE" sz="2400" b="1" dirty="0" err="1">
                <a:solidFill>
                  <a:srgbClr val="0091BC"/>
                </a:solidFill>
              </a:rPr>
              <a:t>members</a:t>
            </a:r>
            <a:r>
              <a:rPr lang="de-DE" sz="2400" b="1" dirty="0">
                <a:solidFill>
                  <a:srgbClr val="0091BC"/>
                </a:solidFill>
              </a:rPr>
              <a:t> </a:t>
            </a:r>
            <a:br>
              <a:rPr lang="de-DE" sz="2400" dirty="0"/>
            </a:br>
            <a:r>
              <a:rPr lang="en-US" sz="2400" dirty="0"/>
              <a:t>The MC Member from an OIML Member State or a </a:t>
            </a:r>
            <a:br>
              <a:rPr lang="en-US" sz="2400" dirty="0"/>
            </a:br>
            <a:r>
              <a:rPr lang="en-US" sz="2400" dirty="0"/>
              <a:t>Corresponding Member can nominate a person from their </a:t>
            </a:r>
            <a:br>
              <a:rPr lang="en-US" sz="2400" dirty="0"/>
            </a:br>
            <a:r>
              <a:rPr lang="en-US" sz="2400" dirty="0"/>
              <a:t>country to be a QMS expert. An </a:t>
            </a:r>
            <a:r>
              <a:rPr lang="en-US" sz="2400" b="1" i="1" dirty="0">
                <a:solidFill>
                  <a:srgbClr val="0091BC"/>
                </a:solidFill>
              </a:rPr>
              <a:t>“Application to be a QMS </a:t>
            </a:r>
            <a:br>
              <a:rPr lang="en-US" sz="2400" b="1" i="1" dirty="0">
                <a:solidFill>
                  <a:srgbClr val="0091BC"/>
                </a:solidFill>
              </a:rPr>
            </a:br>
            <a:r>
              <a:rPr lang="en-US" sz="2400" b="1" i="1" dirty="0">
                <a:solidFill>
                  <a:srgbClr val="0091BC"/>
                </a:solidFill>
              </a:rPr>
              <a:t>Expert” </a:t>
            </a:r>
            <a:r>
              <a:rPr lang="en-US" sz="2400" dirty="0"/>
              <a:t>form shall be completed and submitted to the </a:t>
            </a:r>
          </a:p>
          <a:p>
            <a:r>
              <a:rPr lang="en-US" sz="2400" dirty="0"/>
              <a:t>Executive Secretary by the MC Member. </a:t>
            </a:r>
          </a:p>
          <a:p>
            <a:r>
              <a:rPr lang="en-US" sz="2400" dirty="0"/>
              <a:t> </a:t>
            </a:r>
            <a:endParaRPr lang="de-DE" sz="2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53784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t>2</a:t>
            </a:fld>
            <a:endParaRPr lang="fr-FR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8FB69D34-0B45-4D77-AD00-B7DFC802E3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124745"/>
            <a:ext cx="7283152" cy="504056"/>
          </a:xfrm>
        </p:spPr>
        <p:txBody>
          <a:bodyPr>
            <a:normAutofit fontScale="90000"/>
          </a:bodyPr>
          <a:lstStyle/>
          <a:p>
            <a:r>
              <a:rPr lang="de-DE" dirty="0" err="1"/>
              <a:t>Some</a:t>
            </a:r>
            <a:r>
              <a:rPr lang="de-DE" dirty="0"/>
              <a:t> </a:t>
            </a:r>
            <a:r>
              <a:rPr lang="de-DE" dirty="0" err="1"/>
              <a:t>basic</a:t>
            </a:r>
            <a:r>
              <a:rPr lang="de-DE" dirty="0"/>
              <a:t> </a:t>
            </a:r>
            <a:r>
              <a:rPr lang="de-DE" dirty="0" err="1"/>
              <a:t>remarks</a:t>
            </a:r>
            <a:endParaRPr lang="de-DE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7766054F-2AB2-492A-8EAE-E581EA6A862D}"/>
              </a:ext>
            </a:extLst>
          </p:cNvPr>
          <p:cNvSpPr txBox="1"/>
          <p:nvPr/>
        </p:nvSpPr>
        <p:spPr>
          <a:xfrm>
            <a:off x="395536" y="1830015"/>
            <a:ext cx="7458196" cy="43396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b="1" dirty="0">
                <a:solidFill>
                  <a:schemeClr val="accent1"/>
                </a:solidFill>
              </a:rPr>
              <a:t>A „Legal </a:t>
            </a:r>
            <a:r>
              <a:rPr lang="de-DE" sz="2400" b="1" dirty="0" err="1">
                <a:solidFill>
                  <a:schemeClr val="accent1"/>
                </a:solidFill>
              </a:rPr>
              <a:t>metrology</a:t>
            </a:r>
            <a:r>
              <a:rPr lang="de-DE" sz="2400" b="1" dirty="0">
                <a:solidFill>
                  <a:schemeClr val="accent1"/>
                </a:solidFill>
              </a:rPr>
              <a:t> expert“ …</a:t>
            </a:r>
          </a:p>
          <a:p>
            <a:endParaRPr lang="de-DE" sz="2000" dirty="0"/>
          </a:p>
          <a:p>
            <a:r>
              <a:rPr lang="de-DE" sz="2400" dirty="0"/>
              <a:t>- </a:t>
            </a:r>
            <a:r>
              <a:rPr lang="de-DE" sz="2400" dirty="0" err="1"/>
              <a:t>needs</a:t>
            </a:r>
            <a:r>
              <a:rPr lang="de-DE" sz="2400" dirty="0"/>
              <a:t> </a:t>
            </a:r>
            <a:r>
              <a:rPr lang="de-DE" sz="2400" dirty="0" err="1"/>
              <a:t>to</a:t>
            </a:r>
            <a:r>
              <a:rPr lang="de-DE" sz="2400" dirty="0"/>
              <a:t> </a:t>
            </a:r>
            <a:r>
              <a:rPr lang="de-DE" sz="2400" dirty="0" err="1"/>
              <a:t>have</a:t>
            </a:r>
            <a:r>
              <a:rPr lang="de-DE" sz="2400" dirty="0"/>
              <a:t> </a:t>
            </a:r>
            <a:br>
              <a:rPr lang="de-DE" sz="2400" dirty="0"/>
            </a:br>
            <a:r>
              <a:rPr lang="de-DE" sz="2400" dirty="0"/>
              <a:t> </a:t>
            </a:r>
            <a:r>
              <a:rPr lang="de-DE" sz="2400" b="1" dirty="0">
                <a:solidFill>
                  <a:srgbClr val="0070C0"/>
                </a:solidFill>
              </a:rPr>
              <a:t>„legal </a:t>
            </a:r>
            <a:r>
              <a:rPr lang="de-DE" sz="2400" b="1" dirty="0" err="1">
                <a:solidFill>
                  <a:srgbClr val="0070C0"/>
                </a:solidFill>
              </a:rPr>
              <a:t>metrology</a:t>
            </a:r>
            <a:r>
              <a:rPr lang="de-DE" sz="2400" b="1" dirty="0">
                <a:solidFill>
                  <a:srgbClr val="0070C0"/>
                </a:solidFill>
              </a:rPr>
              <a:t> </a:t>
            </a:r>
            <a:r>
              <a:rPr lang="de-DE" sz="2400" b="1" dirty="0" err="1">
                <a:solidFill>
                  <a:srgbClr val="0070C0"/>
                </a:solidFill>
              </a:rPr>
              <a:t>competence</a:t>
            </a:r>
            <a:r>
              <a:rPr lang="de-DE" sz="2400" b="1" dirty="0">
                <a:solidFill>
                  <a:srgbClr val="0070C0"/>
                </a:solidFill>
              </a:rPr>
              <a:t>“</a:t>
            </a:r>
            <a:br>
              <a:rPr lang="de-DE" sz="2400" b="1" dirty="0">
                <a:solidFill>
                  <a:srgbClr val="0070C0"/>
                </a:solidFill>
              </a:rPr>
            </a:br>
            <a:r>
              <a:rPr lang="de-DE" sz="2400" dirty="0"/>
              <a:t>  (</a:t>
            </a:r>
            <a:r>
              <a:rPr lang="de-DE" sz="2400" dirty="0" err="1"/>
              <a:t>you</a:t>
            </a:r>
            <a:r>
              <a:rPr lang="de-DE" sz="2400" dirty="0"/>
              <a:t> </a:t>
            </a:r>
            <a:r>
              <a:rPr lang="de-DE" sz="2400" dirty="0" err="1"/>
              <a:t>can‘t</a:t>
            </a:r>
            <a:r>
              <a:rPr lang="de-DE" sz="2400" dirty="0"/>
              <a:t> </a:t>
            </a:r>
            <a:r>
              <a:rPr lang="de-DE" sz="2400" dirty="0" err="1"/>
              <a:t>learn</a:t>
            </a:r>
            <a:r>
              <a:rPr lang="de-DE" sz="2400" dirty="0"/>
              <a:t> at </a:t>
            </a:r>
            <a:r>
              <a:rPr lang="de-DE" sz="2400" dirty="0" err="1"/>
              <a:t>school</a:t>
            </a:r>
            <a:r>
              <a:rPr lang="de-DE" sz="2400" dirty="0"/>
              <a:t>)  </a:t>
            </a:r>
            <a:br>
              <a:rPr lang="de-DE" sz="2400" dirty="0"/>
            </a:br>
            <a:br>
              <a:rPr lang="de-DE" sz="2000" dirty="0"/>
            </a:br>
            <a:r>
              <a:rPr lang="de-DE" sz="2400" dirty="0"/>
              <a:t>- </a:t>
            </a:r>
            <a:r>
              <a:rPr lang="de-DE" sz="2400" dirty="0" err="1"/>
              <a:t>needs</a:t>
            </a:r>
            <a:r>
              <a:rPr lang="de-DE" sz="2400" dirty="0"/>
              <a:t> a </a:t>
            </a:r>
            <a:r>
              <a:rPr lang="de-DE" sz="2400" b="1" dirty="0" err="1">
                <a:solidFill>
                  <a:srgbClr val="0070C0"/>
                </a:solidFill>
              </a:rPr>
              <a:t>sound</a:t>
            </a:r>
            <a:r>
              <a:rPr lang="de-DE" sz="2400" b="1" dirty="0">
                <a:solidFill>
                  <a:srgbClr val="0070C0"/>
                </a:solidFill>
              </a:rPr>
              <a:t> </a:t>
            </a:r>
            <a:r>
              <a:rPr lang="de-DE" sz="2400" b="1" dirty="0" err="1">
                <a:solidFill>
                  <a:srgbClr val="0070C0"/>
                </a:solidFill>
              </a:rPr>
              <a:t>experience</a:t>
            </a:r>
            <a:br>
              <a:rPr lang="de-DE" sz="2400" dirty="0"/>
            </a:br>
            <a:br>
              <a:rPr lang="de-DE" sz="2000" dirty="0"/>
            </a:br>
            <a:r>
              <a:rPr lang="de-DE" sz="2400" dirty="0"/>
              <a:t>- </a:t>
            </a:r>
            <a:r>
              <a:rPr lang="de-DE" sz="2400" dirty="0" err="1"/>
              <a:t>usually</a:t>
            </a:r>
            <a:r>
              <a:rPr lang="de-DE" sz="2400" dirty="0"/>
              <a:t> </a:t>
            </a:r>
            <a:r>
              <a:rPr lang="de-DE" sz="2400" b="1" dirty="0" err="1">
                <a:solidFill>
                  <a:srgbClr val="0070C0"/>
                </a:solidFill>
              </a:rPr>
              <a:t>needs</a:t>
            </a:r>
            <a:r>
              <a:rPr lang="de-DE" sz="2400" b="1" dirty="0">
                <a:solidFill>
                  <a:srgbClr val="0070C0"/>
                </a:solidFill>
              </a:rPr>
              <a:t> </a:t>
            </a:r>
            <a:r>
              <a:rPr lang="de-DE" sz="2400" b="1" dirty="0" err="1">
                <a:solidFill>
                  <a:srgbClr val="0070C0"/>
                </a:solidFill>
              </a:rPr>
              <a:t>many</a:t>
            </a:r>
            <a:r>
              <a:rPr lang="de-DE" sz="2400" b="1" dirty="0">
                <a:solidFill>
                  <a:srgbClr val="0070C0"/>
                </a:solidFill>
              </a:rPr>
              <a:t> </a:t>
            </a:r>
            <a:r>
              <a:rPr lang="de-DE" sz="2400" b="1" dirty="0" err="1">
                <a:solidFill>
                  <a:srgbClr val="0070C0"/>
                </a:solidFill>
              </a:rPr>
              <a:t>years</a:t>
            </a:r>
            <a:r>
              <a:rPr lang="de-DE" sz="2400" b="1" dirty="0">
                <a:solidFill>
                  <a:srgbClr val="0070C0"/>
                </a:solidFill>
              </a:rPr>
              <a:t> </a:t>
            </a:r>
            <a:r>
              <a:rPr lang="de-DE" sz="2400" dirty="0" err="1"/>
              <a:t>to</a:t>
            </a:r>
            <a:r>
              <a:rPr lang="de-DE" sz="2400" dirty="0"/>
              <a:t> </a:t>
            </a:r>
            <a:r>
              <a:rPr lang="de-DE" sz="2400" dirty="0" err="1"/>
              <a:t>become</a:t>
            </a:r>
            <a:r>
              <a:rPr lang="de-DE" sz="2400" dirty="0"/>
              <a:t> </a:t>
            </a:r>
            <a:r>
              <a:rPr lang="de-DE" sz="2400" dirty="0" err="1"/>
              <a:t>really</a:t>
            </a:r>
            <a:r>
              <a:rPr lang="de-DE" sz="2400" dirty="0"/>
              <a:t> an expert </a:t>
            </a:r>
            <a:br>
              <a:rPr lang="de-DE" sz="2400" dirty="0"/>
            </a:br>
            <a:r>
              <a:rPr lang="de-DE" sz="2400" dirty="0"/>
              <a:t>   (</a:t>
            </a:r>
            <a:r>
              <a:rPr lang="de-DE" sz="2400" dirty="0" err="1"/>
              <a:t>maybe</a:t>
            </a:r>
            <a:r>
              <a:rPr lang="de-DE" sz="2400" dirty="0"/>
              <a:t> </a:t>
            </a:r>
            <a:r>
              <a:rPr lang="de-DE" sz="2400" dirty="0" err="1"/>
              <a:t>more</a:t>
            </a:r>
            <a:r>
              <a:rPr lang="de-DE" sz="2400" dirty="0"/>
              <a:t> </a:t>
            </a:r>
            <a:r>
              <a:rPr lang="de-DE" sz="2400" dirty="0" err="1"/>
              <a:t>than</a:t>
            </a:r>
            <a:r>
              <a:rPr lang="de-DE" sz="2400" dirty="0"/>
              <a:t> 5 </a:t>
            </a:r>
            <a:r>
              <a:rPr lang="de-DE" sz="2400" dirty="0" err="1"/>
              <a:t>years</a:t>
            </a:r>
            <a:r>
              <a:rPr lang="de-DE" sz="2400" dirty="0"/>
              <a:t>)</a:t>
            </a:r>
            <a:br>
              <a:rPr lang="de-DE" sz="2400" dirty="0"/>
            </a:br>
            <a:br>
              <a:rPr lang="de-DE" sz="2000" dirty="0"/>
            </a:br>
            <a:r>
              <a:rPr lang="de-DE" sz="2400" dirty="0"/>
              <a:t>- </a:t>
            </a:r>
            <a:r>
              <a:rPr lang="de-DE" sz="2400" b="1" dirty="0" err="1">
                <a:solidFill>
                  <a:schemeClr val="accent1"/>
                </a:solidFill>
              </a:rPr>
              <a:t>represents</a:t>
            </a:r>
            <a:r>
              <a:rPr lang="de-DE" sz="2400" b="1" dirty="0">
                <a:solidFill>
                  <a:schemeClr val="accent1"/>
                </a:solidFill>
              </a:rPr>
              <a:t> a </a:t>
            </a:r>
            <a:r>
              <a:rPr lang="de-DE" sz="2400" b="1" dirty="0" err="1">
                <a:solidFill>
                  <a:schemeClr val="accent1"/>
                </a:solidFill>
              </a:rPr>
              <a:t>special</a:t>
            </a:r>
            <a:r>
              <a:rPr lang="de-DE" sz="2400" b="1" dirty="0">
                <a:solidFill>
                  <a:schemeClr val="accent1"/>
                </a:solidFill>
              </a:rPr>
              <a:t> </a:t>
            </a:r>
            <a:r>
              <a:rPr lang="de-DE" sz="2400" b="1" dirty="0" err="1">
                <a:solidFill>
                  <a:schemeClr val="accent1"/>
                </a:solidFill>
              </a:rPr>
              <a:t>term</a:t>
            </a:r>
            <a:r>
              <a:rPr lang="de-DE" sz="2400" b="1" dirty="0">
                <a:solidFill>
                  <a:schemeClr val="accent1"/>
                </a:solidFill>
              </a:rPr>
              <a:t> in </a:t>
            </a:r>
            <a:r>
              <a:rPr lang="de-DE" sz="2400" b="1" dirty="0" err="1">
                <a:solidFill>
                  <a:schemeClr val="accent1"/>
                </a:solidFill>
              </a:rPr>
              <a:t>the</a:t>
            </a:r>
            <a:r>
              <a:rPr lang="de-DE" sz="2400" b="1" dirty="0">
                <a:solidFill>
                  <a:schemeClr val="accent1"/>
                </a:solidFill>
              </a:rPr>
              <a:t> </a:t>
            </a:r>
            <a:r>
              <a:rPr lang="de-DE" sz="2400" b="1" dirty="0" err="1">
                <a:solidFill>
                  <a:schemeClr val="accent1"/>
                </a:solidFill>
              </a:rPr>
              <a:t>context</a:t>
            </a:r>
            <a:r>
              <a:rPr lang="de-DE" sz="2400" b="1" dirty="0">
                <a:solidFill>
                  <a:schemeClr val="accent1"/>
                </a:solidFill>
              </a:rPr>
              <a:t> </a:t>
            </a:r>
            <a:r>
              <a:rPr lang="de-DE" sz="2400" b="1" dirty="0" err="1">
                <a:solidFill>
                  <a:schemeClr val="accent1"/>
                </a:solidFill>
              </a:rPr>
              <a:t>of</a:t>
            </a:r>
            <a:r>
              <a:rPr lang="de-DE" sz="2400" b="1" dirty="0">
                <a:solidFill>
                  <a:schemeClr val="accent1"/>
                </a:solidFill>
              </a:rPr>
              <a:t> </a:t>
            </a:r>
            <a:r>
              <a:rPr lang="de-DE" sz="2400" b="1" dirty="0" err="1">
                <a:solidFill>
                  <a:schemeClr val="accent1"/>
                </a:solidFill>
              </a:rPr>
              <a:t>the</a:t>
            </a:r>
            <a:r>
              <a:rPr lang="de-DE" sz="2400" b="1" dirty="0">
                <a:solidFill>
                  <a:schemeClr val="accent1"/>
                </a:solidFill>
              </a:rPr>
              <a:t> OIML CS!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FB919CC5-6D03-451E-A4B5-3DB6F744A6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2314" y="1658974"/>
            <a:ext cx="3349149" cy="2093218"/>
          </a:xfrm>
          <a:prstGeom prst="rect">
            <a:avLst/>
          </a:prstGeom>
        </p:spPr>
      </p:pic>
      <p:cxnSp>
        <p:nvCxnSpPr>
          <p:cNvPr id="8" name="Gerader Verbinder 7">
            <a:extLst>
              <a:ext uri="{FF2B5EF4-FFF2-40B4-BE49-F238E27FC236}">
                <a16:creationId xmlns:a16="http://schemas.microsoft.com/office/drawing/2014/main" id="{2BFAA20F-2845-4D0F-A7C8-A3C806E36B54}"/>
              </a:ext>
            </a:extLst>
          </p:cNvPr>
          <p:cNvCxnSpPr>
            <a:cxnSpLocks/>
          </p:cNvCxnSpPr>
          <p:nvPr/>
        </p:nvCxnSpPr>
        <p:spPr>
          <a:xfrm flipV="1">
            <a:off x="4860032" y="1799842"/>
            <a:ext cx="2880320" cy="1629159"/>
          </a:xfrm>
          <a:prstGeom prst="line">
            <a:avLst/>
          </a:prstGeom>
          <a:ln w="66675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33236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3573016"/>
            <a:ext cx="7956376" cy="227483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/>
              <a:t>Peter Ulbig</a:t>
            </a:r>
          </a:p>
          <a:p>
            <a:pPr marL="0" indent="0" algn="ctr">
              <a:buNone/>
            </a:pPr>
            <a:r>
              <a:rPr lang="en-US" sz="2400" b="1" dirty="0"/>
              <a:t>COOMET Vice President</a:t>
            </a:r>
          </a:p>
          <a:p>
            <a:pPr marL="0" indent="0" algn="ctr">
              <a:buNone/>
            </a:pPr>
            <a:br>
              <a:rPr lang="en-US" sz="2400" b="1" dirty="0"/>
            </a:br>
            <a:r>
              <a:rPr lang="en-US" sz="2400" b="1" dirty="0">
                <a:hlinkClick r:id="rId2"/>
              </a:rPr>
              <a:t>peter.ulbig@ptb.de</a:t>
            </a:r>
            <a:endParaRPr lang="en-US" sz="2400" b="1" dirty="0"/>
          </a:p>
          <a:p>
            <a:pPr marL="0" indent="0" algn="ctr">
              <a:buNone/>
            </a:pPr>
            <a:r>
              <a:rPr lang="en-US" sz="2400" b="1" dirty="0">
                <a:hlinkClick r:id="rId3"/>
              </a:rPr>
              <a:t>www.oiml.org</a:t>
            </a:r>
            <a:endParaRPr lang="en-US" sz="2400" dirty="0"/>
          </a:p>
        </p:txBody>
      </p:sp>
      <p:pic>
        <p:nvPicPr>
          <p:cNvPr id="5" name="Content Placeholder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1484784"/>
            <a:ext cx="2088232" cy="2088232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092280" y="6560259"/>
            <a:ext cx="648072" cy="196131"/>
          </a:xfrm>
        </p:spPr>
        <p:txBody>
          <a:bodyPr/>
          <a:lstStyle/>
          <a:p>
            <a:fld id="{112F3AA7-8D1D-4094-95D7-0F0AD16921C5}" type="slidenum">
              <a:rPr lang="fr-FR" smtClean="0"/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725311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t>3</a:t>
            </a:fld>
            <a:endParaRPr lang="fr-FR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8FB69D34-0B45-4D77-AD00-B7DFC802E3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124745"/>
            <a:ext cx="7283152" cy="504056"/>
          </a:xfrm>
        </p:spPr>
        <p:txBody>
          <a:bodyPr>
            <a:normAutofit fontScale="90000"/>
          </a:bodyPr>
          <a:lstStyle/>
          <a:p>
            <a:r>
              <a:rPr lang="de-DE" dirty="0"/>
              <a:t>Topics</a:t>
            </a:r>
          </a:p>
        </p:txBody>
      </p:sp>
      <p:sp>
        <p:nvSpPr>
          <p:cNvPr id="6" name="Text Box 1">
            <a:extLst>
              <a:ext uri="{FF2B5EF4-FFF2-40B4-BE49-F238E27FC236}">
                <a16:creationId xmlns:a16="http://schemas.microsoft.com/office/drawing/2014/main" id="{BFA81A7C-C1CA-480A-8F52-C08A5F2925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5597" y="1700808"/>
            <a:ext cx="7709011" cy="544982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 marL="514350" indent="-514350">
              <a:buClrTx/>
              <a:buFontTx/>
              <a:buAutoNum type="arabicPeriod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de-DE" sz="2400" b="1" dirty="0" err="1">
                <a:latin typeface="+mj-lt"/>
                <a:cs typeface="Arial" pitchFamily="34" charset="0"/>
              </a:rPr>
              <a:t>Definitions</a:t>
            </a:r>
            <a:br>
              <a:rPr lang="de-DE" sz="2400" b="1" dirty="0">
                <a:latin typeface="+mj-lt"/>
                <a:cs typeface="Arial" pitchFamily="34" charset="0"/>
              </a:rPr>
            </a:br>
            <a:endParaRPr lang="de-DE" sz="2000" b="1" dirty="0">
              <a:latin typeface="+mj-lt"/>
              <a:cs typeface="Arial" pitchFamily="34" charset="0"/>
            </a:endParaRPr>
          </a:p>
          <a:p>
            <a:pPr marL="514350" indent="-514350">
              <a:buClrTx/>
              <a:buFontTx/>
              <a:buAutoNum type="arabicPeriod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de-DE" sz="2400" b="1" dirty="0" err="1">
                <a:cs typeface="Arial" pitchFamily="34" charset="0"/>
              </a:rPr>
              <a:t>What</a:t>
            </a:r>
            <a:r>
              <a:rPr lang="de-DE" sz="2400" b="1" dirty="0">
                <a:cs typeface="Arial" pitchFamily="34" charset="0"/>
              </a:rPr>
              <a:t> </a:t>
            </a:r>
            <a:r>
              <a:rPr lang="de-DE" sz="2400" b="1" dirty="0" err="1">
                <a:cs typeface="Arial" pitchFamily="34" charset="0"/>
              </a:rPr>
              <a:t>are</a:t>
            </a:r>
            <a:r>
              <a:rPr lang="de-DE" sz="2400" b="1" dirty="0">
                <a:cs typeface="Arial" pitchFamily="34" charset="0"/>
              </a:rPr>
              <a:t> </a:t>
            </a:r>
            <a:r>
              <a:rPr lang="de-DE" sz="2400" b="1" dirty="0" err="1">
                <a:cs typeface="Arial" pitchFamily="34" charset="0"/>
              </a:rPr>
              <a:t>the</a:t>
            </a:r>
            <a:r>
              <a:rPr lang="de-DE" sz="2400" b="1" dirty="0">
                <a:cs typeface="Arial" pitchFamily="34" charset="0"/>
              </a:rPr>
              <a:t> </a:t>
            </a:r>
            <a:r>
              <a:rPr lang="de-DE" sz="2400" b="1" dirty="0" err="1">
                <a:cs typeface="Arial" pitchFamily="34" charset="0"/>
              </a:rPr>
              <a:t>basic</a:t>
            </a:r>
            <a:r>
              <a:rPr lang="de-DE" sz="2400" b="1" dirty="0">
                <a:cs typeface="Arial" pitchFamily="34" charset="0"/>
              </a:rPr>
              <a:t> </a:t>
            </a:r>
            <a:r>
              <a:rPr lang="de-DE" sz="2400" b="1" dirty="0" err="1">
                <a:cs typeface="Arial" pitchFamily="34" charset="0"/>
              </a:rPr>
              <a:t>requirements</a:t>
            </a:r>
            <a:r>
              <a:rPr lang="de-DE" sz="2400" b="1" dirty="0">
                <a:cs typeface="Arial" pitchFamily="34" charset="0"/>
              </a:rPr>
              <a:t> </a:t>
            </a:r>
            <a:r>
              <a:rPr lang="de-DE" sz="2400" b="1" dirty="0" err="1">
                <a:cs typeface="Arial" pitchFamily="34" charset="0"/>
              </a:rPr>
              <a:t>for</a:t>
            </a:r>
            <a:r>
              <a:rPr lang="de-DE" sz="2400" b="1" dirty="0">
                <a:cs typeface="Arial" pitchFamily="34" charset="0"/>
              </a:rPr>
              <a:t> a Legal </a:t>
            </a:r>
            <a:br>
              <a:rPr lang="de-DE" sz="2400" b="1" dirty="0">
                <a:cs typeface="Arial" pitchFamily="34" charset="0"/>
              </a:rPr>
            </a:br>
            <a:r>
              <a:rPr lang="de-DE" sz="2400" b="1" dirty="0" err="1">
                <a:cs typeface="Arial" pitchFamily="34" charset="0"/>
              </a:rPr>
              <a:t>metrology</a:t>
            </a:r>
            <a:r>
              <a:rPr lang="de-DE" sz="2400" b="1" dirty="0">
                <a:cs typeface="Arial" pitchFamily="34" charset="0"/>
              </a:rPr>
              <a:t> expert </a:t>
            </a:r>
            <a:r>
              <a:rPr lang="de-DE" sz="2400" b="1" dirty="0" err="1">
                <a:cs typeface="Arial" pitchFamily="34" charset="0"/>
              </a:rPr>
              <a:t>or</a:t>
            </a:r>
            <a:r>
              <a:rPr lang="de-DE" sz="2400" b="1" dirty="0">
                <a:cs typeface="Arial" pitchFamily="34" charset="0"/>
              </a:rPr>
              <a:t> </a:t>
            </a:r>
            <a:r>
              <a:rPr lang="de-DE" sz="2400" b="1" dirty="0" err="1">
                <a:cs typeface="Arial" pitchFamily="34" charset="0"/>
              </a:rPr>
              <a:t>lead</a:t>
            </a:r>
            <a:r>
              <a:rPr lang="de-DE" sz="2400" b="1" dirty="0">
                <a:cs typeface="Arial" pitchFamily="34" charset="0"/>
              </a:rPr>
              <a:t> </a:t>
            </a:r>
            <a:r>
              <a:rPr lang="de-DE" sz="2400" b="1" dirty="0" err="1">
                <a:cs typeface="Arial" pitchFamily="34" charset="0"/>
              </a:rPr>
              <a:t>assessor</a:t>
            </a:r>
            <a:r>
              <a:rPr lang="de-DE" sz="2400" b="1" dirty="0">
                <a:cs typeface="Arial" pitchFamily="34" charset="0"/>
              </a:rPr>
              <a:t> in </a:t>
            </a:r>
            <a:r>
              <a:rPr lang="de-DE" sz="2400" b="1" dirty="0" err="1">
                <a:cs typeface="Arial" pitchFamily="34" charset="0"/>
              </a:rPr>
              <a:t>the</a:t>
            </a:r>
            <a:r>
              <a:rPr lang="de-DE" sz="2400" b="1" dirty="0">
                <a:cs typeface="Arial" pitchFamily="34" charset="0"/>
              </a:rPr>
              <a:t> </a:t>
            </a:r>
            <a:r>
              <a:rPr lang="de-DE" sz="2400" b="1" dirty="0" err="1">
                <a:cs typeface="Arial" pitchFamily="34" charset="0"/>
              </a:rPr>
              <a:t>context</a:t>
            </a:r>
            <a:r>
              <a:rPr lang="de-DE" sz="2400" b="1" dirty="0">
                <a:cs typeface="Arial" pitchFamily="34" charset="0"/>
              </a:rPr>
              <a:t> </a:t>
            </a:r>
            <a:br>
              <a:rPr lang="de-DE" sz="2400" b="1" dirty="0">
                <a:cs typeface="Arial" pitchFamily="34" charset="0"/>
              </a:rPr>
            </a:br>
            <a:r>
              <a:rPr lang="de-DE" sz="2400" b="1" dirty="0" err="1">
                <a:cs typeface="Arial" pitchFamily="34" charset="0"/>
              </a:rPr>
              <a:t>of</a:t>
            </a:r>
            <a:r>
              <a:rPr lang="de-DE" sz="2400" b="1" dirty="0">
                <a:cs typeface="Arial" pitchFamily="34" charset="0"/>
              </a:rPr>
              <a:t> </a:t>
            </a:r>
            <a:r>
              <a:rPr lang="de-DE" sz="2400" b="1" dirty="0" err="1">
                <a:cs typeface="Arial" pitchFamily="34" charset="0"/>
              </a:rPr>
              <a:t>the</a:t>
            </a:r>
            <a:r>
              <a:rPr lang="de-DE" sz="2400" b="1" dirty="0">
                <a:cs typeface="Arial" pitchFamily="34" charset="0"/>
              </a:rPr>
              <a:t> OIML CS?</a:t>
            </a:r>
            <a:br>
              <a:rPr lang="de-DE" sz="2400" b="1" dirty="0">
                <a:cs typeface="Arial" pitchFamily="34" charset="0"/>
              </a:rPr>
            </a:br>
            <a:endParaRPr lang="de-DE" sz="2000" b="1" dirty="0">
              <a:latin typeface="+mj-lt"/>
              <a:cs typeface="Arial" pitchFamily="34" charset="0"/>
            </a:endParaRPr>
          </a:p>
          <a:p>
            <a:pPr marL="514350" indent="-514350">
              <a:buFontTx/>
              <a:buAutoNum type="arabicPeriod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de-DE" sz="2400" b="1" dirty="0" err="1">
                <a:cs typeface="Arial" pitchFamily="34" charset="0"/>
              </a:rPr>
              <a:t>How</a:t>
            </a:r>
            <a:r>
              <a:rPr lang="de-DE" sz="2400" b="1" dirty="0">
                <a:cs typeface="Arial" pitchFamily="34" charset="0"/>
              </a:rPr>
              <a:t> </a:t>
            </a:r>
            <a:r>
              <a:rPr lang="de-DE" sz="2400" b="1" dirty="0" err="1">
                <a:cs typeface="Arial" pitchFamily="34" charset="0"/>
              </a:rPr>
              <a:t>to</a:t>
            </a:r>
            <a:r>
              <a:rPr lang="de-DE" sz="2400" b="1" dirty="0">
                <a:cs typeface="Arial" pitchFamily="34" charset="0"/>
              </a:rPr>
              <a:t> </a:t>
            </a:r>
            <a:r>
              <a:rPr lang="de-DE" sz="2400" b="1" dirty="0" err="1">
                <a:cs typeface="Arial" pitchFamily="34" charset="0"/>
              </a:rPr>
              <a:t>become</a:t>
            </a:r>
            <a:r>
              <a:rPr lang="de-DE" sz="2400" b="1" dirty="0">
                <a:cs typeface="Arial" pitchFamily="34" charset="0"/>
              </a:rPr>
              <a:t> </a:t>
            </a:r>
            <a:r>
              <a:rPr lang="de-DE" sz="2400" b="1" dirty="0" err="1">
                <a:cs typeface="Arial" pitchFamily="34" charset="0"/>
              </a:rPr>
              <a:t>nominated</a:t>
            </a:r>
            <a:r>
              <a:rPr lang="de-DE" sz="2400" b="1" dirty="0">
                <a:cs typeface="Arial" pitchFamily="34" charset="0"/>
              </a:rPr>
              <a:t>?</a:t>
            </a:r>
          </a:p>
          <a:p>
            <a:pPr marL="514350" indent="-514350">
              <a:buFontTx/>
              <a:buAutoNum type="arabicPeriod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de-DE" sz="2000" b="1" dirty="0">
              <a:cs typeface="Arial" pitchFamily="34" charset="0"/>
            </a:endParaRPr>
          </a:p>
          <a:p>
            <a:pPr marL="514350" indent="-514350">
              <a:buClrTx/>
              <a:buFontTx/>
              <a:buAutoNum type="arabicPeriod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de-DE" sz="2400" b="1" dirty="0" err="1">
                <a:latin typeface="+mj-lt"/>
                <a:cs typeface="Arial" pitchFamily="34" charset="0"/>
              </a:rPr>
              <a:t>How</a:t>
            </a:r>
            <a:r>
              <a:rPr lang="de-DE" sz="2400" b="1" dirty="0">
                <a:latin typeface="+mj-lt"/>
                <a:cs typeface="Arial" pitchFamily="34" charset="0"/>
              </a:rPr>
              <a:t> </a:t>
            </a:r>
            <a:r>
              <a:rPr lang="de-DE" sz="2400" b="1" dirty="0" err="1">
                <a:latin typeface="+mj-lt"/>
                <a:cs typeface="Arial" pitchFamily="34" charset="0"/>
              </a:rPr>
              <a:t>to</a:t>
            </a:r>
            <a:r>
              <a:rPr lang="de-DE" sz="2400" b="1" dirty="0">
                <a:latin typeface="+mj-lt"/>
                <a:cs typeface="Arial" pitchFamily="34" charset="0"/>
              </a:rPr>
              <a:t> </a:t>
            </a:r>
            <a:r>
              <a:rPr lang="de-DE" sz="2400" b="1" dirty="0" err="1">
                <a:latin typeface="+mj-lt"/>
                <a:cs typeface="Arial" pitchFamily="34" charset="0"/>
              </a:rPr>
              <a:t>become</a:t>
            </a:r>
            <a:r>
              <a:rPr lang="de-DE" sz="2400" b="1" dirty="0">
                <a:latin typeface="+mj-lt"/>
                <a:cs typeface="Arial" pitchFamily="34" charset="0"/>
              </a:rPr>
              <a:t> </a:t>
            </a:r>
            <a:r>
              <a:rPr lang="de-DE" sz="2400" b="1" dirty="0" err="1">
                <a:latin typeface="+mj-lt"/>
                <a:cs typeface="Arial" pitchFamily="34" charset="0"/>
              </a:rPr>
              <a:t>approved</a:t>
            </a:r>
            <a:r>
              <a:rPr lang="de-DE" sz="2400" b="1" dirty="0">
                <a:latin typeface="+mj-lt"/>
                <a:cs typeface="Arial" pitchFamily="34" charset="0"/>
              </a:rPr>
              <a:t>?</a:t>
            </a:r>
            <a:br>
              <a:rPr lang="de-DE" sz="2400" b="1" dirty="0">
                <a:latin typeface="+mj-lt"/>
                <a:cs typeface="Arial" pitchFamily="34" charset="0"/>
              </a:rPr>
            </a:br>
            <a:endParaRPr lang="de-DE" sz="2000" b="1" dirty="0">
              <a:latin typeface="+mj-lt"/>
              <a:cs typeface="Arial" pitchFamily="34" charset="0"/>
            </a:endParaRPr>
          </a:p>
          <a:p>
            <a:pPr marL="514350" indent="-514350">
              <a:buFontTx/>
              <a:buAutoNum type="arabicPeriod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de-DE" sz="2400" b="1" dirty="0" err="1">
                <a:latin typeface="+mj-lt"/>
                <a:cs typeface="Arial" pitchFamily="34" charset="0"/>
              </a:rPr>
              <a:t>What</a:t>
            </a:r>
            <a:r>
              <a:rPr lang="de-DE" sz="2400" b="1" dirty="0">
                <a:latin typeface="+mj-lt"/>
                <a:cs typeface="Arial" pitchFamily="34" charset="0"/>
              </a:rPr>
              <a:t> </a:t>
            </a:r>
            <a:r>
              <a:rPr lang="de-DE" sz="2400" b="1" dirty="0" err="1">
                <a:latin typeface="+mj-lt"/>
                <a:cs typeface="Arial" pitchFamily="34" charset="0"/>
              </a:rPr>
              <a:t>happens</a:t>
            </a:r>
            <a:r>
              <a:rPr lang="de-DE" sz="2400" b="1" dirty="0">
                <a:latin typeface="+mj-lt"/>
                <a:cs typeface="Arial" pitchFamily="34" charset="0"/>
              </a:rPr>
              <a:t> </a:t>
            </a:r>
            <a:r>
              <a:rPr lang="de-DE" sz="2400" b="1" dirty="0" err="1">
                <a:latin typeface="+mj-lt"/>
                <a:cs typeface="Arial" pitchFamily="34" charset="0"/>
              </a:rPr>
              <a:t>afterwards</a:t>
            </a:r>
            <a:r>
              <a:rPr lang="de-DE" sz="2400" b="1" dirty="0">
                <a:latin typeface="+mj-lt"/>
                <a:cs typeface="Arial" pitchFamily="34" charset="0"/>
              </a:rPr>
              <a:t>? (</a:t>
            </a:r>
            <a:r>
              <a:rPr lang="de-DE" sz="2400" b="1" dirty="0" err="1">
                <a:latin typeface="+mj-lt"/>
                <a:cs typeface="Arial" pitchFamily="34" charset="0"/>
              </a:rPr>
              <a:t>How</a:t>
            </a:r>
            <a:r>
              <a:rPr lang="de-DE" sz="2400" b="1" dirty="0">
                <a:latin typeface="+mj-lt"/>
                <a:cs typeface="Arial" pitchFamily="34" charset="0"/>
              </a:rPr>
              <a:t> </a:t>
            </a:r>
            <a:r>
              <a:rPr lang="de-DE" sz="2400" b="1" dirty="0" err="1">
                <a:latin typeface="+mj-lt"/>
                <a:cs typeface="Arial" pitchFamily="34" charset="0"/>
              </a:rPr>
              <a:t>to</a:t>
            </a:r>
            <a:r>
              <a:rPr lang="de-DE" sz="2400" b="1" dirty="0">
                <a:latin typeface="+mj-lt"/>
                <a:cs typeface="Arial" pitchFamily="34" charset="0"/>
              </a:rPr>
              <a:t> </a:t>
            </a:r>
            <a:r>
              <a:rPr lang="de-DE" sz="2400" b="1" dirty="0" err="1">
                <a:latin typeface="+mj-lt"/>
                <a:cs typeface="Arial" pitchFamily="34" charset="0"/>
              </a:rPr>
              <a:t>stay</a:t>
            </a:r>
            <a:r>
              <a:rPr lang="de-DE" sz="2400" b="1" dirty="0">
                <a:latin typeface="+mj-lt"/>
                <a:cs typeface="Arial" pitchFamily="34" charset="0"/>
              </a:rPr>
              <a:t> </a:t>
            </a:r>
            <a:r>
              <a:rPr lang="de-DE" sz="2400" b="1" dirty="0" err="1">
                <a:latin typeface="+mj-lt"/>
                <a:cs typeface="Arial" pitchFamily="34" charset="0"/>
              </a:rPr>
              <a:t>as</a:t>
            </a:r>
            <a:r>
              <a:rPr lang="de-DE" sz="2400" b="1" dirty="0">
                <a:latin typeface="+mj-lt"/>
                <a:cs typeface="Arial" pitchFamily="34" charset="0"/>
              </a:rPr>
              <a:t> an expert?)</a:t>
            </a:r>
            <a:br>
              <a:rPr lang="de-DE" sz="2400" b="1" dirty="0">
                <a:latin typeface="+mj-lt"/>
                <a:cs typeface="Arial" pitchFamily="34" charset="0"/>
              </a:rPr>
            </a:br>
            <a:endParaRPr lang="de-DE" sz="2000" b="1" dirty="0">
              <a:latin typeface="+mj-lt"/>
              <a:cs typeface="Arial" pitchFamily="34" charset="0"/>
            </a:endParaRPr>
          </a:p>
          <a:p>
            <a:pPr marL="514350" indent="-514350">
              <a:buFontTx/>
              <a:buAutoNum type="arabicPeriod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de-DE" sz="2400" b="1" dirty="0" err="1">
                <a:latin typeface="+mj-lt"/>
                <a:cs typeface="Arial" pitchFamily="34" charset="0"/>
              </a:rPr>
              <a:t>How</a:t>
            </a:r>
            <a:r>
              <a:rPr lang="de-DE" sz="2400" b="1" dirty="0">
                <a:latin typeface="+mj-lt"/>
                <a:cs typeface="Arial" pitchFamily="34" charset="0"/>
              </a:rPr>
              <a:t> </a:t>
            </a:r>
            <a:r>
              <a:rPr lang="de-DE" sz="2400" b="1" dirty="0" err="1">
                <a:latin typeface="+mj-lt"/>
                <a:cs typeface="Arial" pitchFamily="34" charset="0"/>
              </a:rPr>
              <a:t>to</a:t>
            </a:r>
            <a:r>
              <a:rPr lang="de-DE" sz="2400" b="1" dirty="0">
                <a:latin typeface="+mj-lt"/>
                <a:cs typeface="Arial" pitchFamily="34" charset="0"/>
              </a:rPr>
              <a:t> </a:t>
            </a:r>
            <a:r>
              <a:rPr lang="de-DE" sz="2400" b="1" dirty="0" err="1">
                <a:latin typeface="+mj-lt"/>
                <a:cs typeface="Arial" pitchFamily="34" charset="0"/>
              </a:rPr>
              <a:t>become</a:t>
            </a:r>
            <a:r>
              <a:rPr lang="de-DE" sz="2400" b="1" dirty="0">
                <a:latin typeface="+mj-lt"/>
                <a:cs typeface="Arial" pitchFamily="34" charset="0"/>
              </a:rPr>
              <a:t> a </a:t>
            </a:r>
            <a:r>
              <a:rPr lang="de-DE" sz="2400" b="1" dirty="0" err="1">
                <a:latin typeface="+mj-lt"/>
                <a:cs typeface="Arial" pitchFamily="34" charset="0"/>
              </a:rPr>
              <a:t>lead</a:t>
            </a:r>
            <a:r>
              <a:rPr lang="de-DE" sz="2400" b="1" dirty="0">
                <a:latin typeface="+mj-lt"/>
                <a:cs typeface="Arial" pitchFamily="34" charset="0"/>
              </a:rPr>
              <a:t> </a:t>
            </a:r>
            <a:r>
              <a:rPr lang="de-DE" sz="2400" b="1" dirty="0" err="1">
                <a:latin typeface="+mj-lt"/>
                <a:cs typeface="Arial" pitchFamily="34" charset="0"/>
              </a:rPr>
              <a:t>assessor</a:t>
            </a:r>
            <a:r>
              <a:rPr lang="de-DE" sz="2400" b="1" dirty="0">
                <a:latin typeface="+mj-lt"/>
                <a:cs typeface="Arial" pitchFamily="34" charset="0"/>
              </a:rPr>
              <a:t>?</a:t>
            </a:r>
          </a:p>
          <a:p>
            <a:pPr marL="514350" indent="-514350">
              <a:buClr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de-DE" sz="2800" b="1" dirty="0">
              <a:latin typeface="+mj-lt"/>
              <a:cs typeface="Arial" pitchFamily="34" charset="0"/>
            </a:endParaRPr>
          </a:p>
          <a:p>
            <a:pPr marL="514350" indent="-514350">
              <a:buClrTx/>
              <a:buFontTx/>
              <a:buAutoNum type="arabicPeriod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de-DE" sz="2800" b="1" dirty="0">
              <a:latin typeface="+mj-lt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00360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t>4</a:t>
            </a:fld>
            <a:endParaRPr lang="fr-FR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EE1BFA85-F853-4650-A3E9-29175B514B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1321089"/>
            <a:ext cx="3528392" cy="500664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28AA8C1C-F805-4F10-AF34-C78FCBDECECC}"/>
              </a:ext>
            </a:extLst>
          </p:cNvPr>
          <p:cNvSpPr txBox="1"/>
          <p:nvPr/>
        </p:nvSpPr>
        <p:spPr>
          <a:xfrm>
            <a:off x="4108822" y="1268760"/>
            <a:ext cx="3721019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b="1" dirty="0"/>
              <a:t>3  </a:t>
            </a:r>
            <a:r>
              <a:rPr lang="de-DE" sz="2000" b="1" dirty="0" err="1"/>
              <a:t>Terminology</a:t>
            </a:r>
            <a:r>
              <a:rPr lang="de-DE" sz="2000" b="1" dirty="0"/>
              <a:t> and </a:t>
            </a:r>
            <a:r>
              <a:rPr lang="de-DE" sz="2000" b="1" dirty="0" err="1"/>
              <a:t>abbreviations</a:t>
            </a:r>
            <a:br>
              <a:rPr lang="de-DE" sz="2000" b="1" dirty="0"/>
            </a:br>
            <a:endParaRPr lang="de-DE" sz="2000" b="1" dirty="0">
              <a:solidFill>
                <a:schemeClr val="accent1"/>
              </a:solidFill>
            </a:endParaRPr>
          </a:p>
          <a:p>
            <a:r>
              <a:rPr lang="de-DE" sz="2000" b="1" dirty="0">
                <a:solidFill>
                  <a:schemeClr val="accent1"/>
                </a:solidFill>
              </a:rPr>
              <a:t>3.13 Legal </a:t>
            </a:r>
            <a:r>
              <a:rPr lang="de-DE" sz="2000" b="1" dirty="0" err="1">
                <a:solidFill>
                  <a:schemeClr val="accent1"/>
                </a:solidFill>
              </a:rPr>
              <a:t>Metrology</a:t>
            </a:r>
            <a:r>
              <a:rPr lang="de-DE" sz="2000" b="1" dirty="0">
                <a:solidFill>
                  <a:schemeClr val="accent1"/>
                </a:solidFill>
              </a:rPr>
              <a:t> expert</a:t>
            </a:r>
            <a:br>
              <a:rPr lang="de-DE" sz="2000" dirty="0"/>
            </a:br>
            <a:br>
              <a:rPr lang="de-DE" sz="2000" dirty="0"/>
            </a:br>
            <a:r>
              <a:rPr lang="de-DE" sz="2000" dirty="0"/>
              <a:t>A </a:t>
            </a:r>
            <a:r>
              <a:rPr lang="de-DE" sz="2000" dirty="0" err="1"/>
              <a:t>person</a:t>
            </a:r>
            <a:r>
              <a:rPr lang="de-DE" sz="2000" dirty="0"/>
              <a:t>,</a:t>
            </a:r>
          </a:p>
          <a:p>
            <a:endParaRPr lang="de-DE" sz="2000" dirty="0"/>
          </a:p>
          <a:p>
            <a:pPr marL="285750" indent="-285750">
              <a:buFontTx/>
              <a:buChar char="-"/>
            </a:pPr>
            <a:r>
              <a:rPr lang="de-DE" sz="2000" b="1" dirty="0" err="1">
                <a:solidFill>
                  <a:schemeClr val="accent1"/>
                </a:solidFill>
              </a:rPr>
              <a:t>approved</a:t>
            </a:r>
            <a:r>
              <a:rPr lang="de-DE" sz="2000" dirty="0"/>
              <a:t> </a:t>
            </a:r>
            <a:r>
              <a:rPr lang="de-DE" sz="2000" dirty="0" err="1"/>
              <a:t>by</a:t>
            </a:r>
            <a:r>
              <a:rPr lang="de-DE" sz="2000" dirty="0"/>
              <a:t> </a:t>
            </a:r>
            <a:r>
              <a:rPr lang="de-DE" sz="2000" dirty="0" err="1"/>
              <a:t>the</a:t>
            </a:r>
            <a:r>
              <a:rPr lang="de-DE" sz="2000" dirty="0"/>
              <a:t> OIML-CS</a:t>
            </a:r>
            <a:br>
              <a:rPr lang="de-DE" sz="2000" dirty="0"/>
            </a:br>
            <a:r>
              <a:rPr lang="de-DE" sz="2000" dirty="0"/>
              <a:t>Management </a:t>
            </a:r>
            <a:r>
              <a:rPr lang="de-DE" sz="2000" dirty="0" err="1"/>
              <a:t>Committee</a:t>
            </a:r>
            <a:r>
              <a:rPr lang="de-DE" sz="2000" dirty="0"/>
              <a:t>,</a:t>
            </a:r>
          </a:p>
          <a:p>
            <a:pPr marL="285750" indent="-285750">
              <a:buFontTx/>
              <a:buChar char="-"/>
            </a:pPr>
            <a:endParaRPr lang="de-DE" sz="2000" dirty="0"/>
          </a:p>
          <a:p>
            <a:pPr marL="285750" indent="-285750">
              <a:buFontTx/>
              <a:buChar char="-"/>
            </a:pPr>
            <a:r>
              <a:rPr lang="de-DE" sz="2000" dirty="0" err="1"/>
              <a:t>to</a:t>
            </a:r>
            <a:r>
              <a:rPr lang="de-DE" sz="2000" dirty="0"/>
              <a:t> </a:t>
            </a:r>
            <a:r>
              <a:rPr lang="de-DE" sz="2000" b="1" dirty="0" err="1">
                <a:solidFill>
                  <a:schemeClr val="accent1"/>
                </a:solidFill>
              </a:rPr>
              <a:t>provide</a:t>
            </a:r>
            <a:r>
              <a:rPr lang="de-DE" sz="2000" dirty="0"/>
              <a:t> </a:t>
            </a:r>
            <a:r>
              <a:rPr lang="de-DE" sz="2000" dirty="0" err="1"/>
              <a:t>specific</a:t>
            </a:r>
            <a:r>
              <a:rPr lang="de-DE" sz="2000" dirty="0"/>
              <a:t> </a:t>
            </a:r>
            <a:r>
              <a:rPr lang="de-DE" sz="2000" b="1" dirty="0" err="1">
                <a:solidFill>
                  <a:schemeClr val="accent1"/>
                </a:solidFill>
              </a:rPr>
              <a:t>technical</a:t>
            </a:r>
            <a:r>
              <a:rPr lang="de-DE" sz="2000" dirty="0"/>
              <a:t> </a:t>
            </a:r>
          </a:p>
          <a:p>
            <a:r>
              <a:rPr lang="de-DE" sz="2000" dirty="0"/>
              <a:t>    </a:t>
            </a:r>
            <a:r>
              <a:rPr lang="de-DE" sz="2000" dirty="0" err="1"/>
              <a:t>and</a:t>
            </a:r>
            <a:r>
              <a:rPr lang="de-DE" sz="2000" dirty="0"/>
              <a:t> </a:t>
            </a:r>
            <a:r>
              <a:rPr lang="de-DE" sz="2000" b="1" dirty="0" err="1">
                <a:solidFill>
                  <a:schemeClr val="accent1"/>
                </a:solidFill>
              </a:rPr>
              <a:t>metrological</a:t>
            </a:r>
            <a:r>
              <a:rPr lang="de-DE" sz="2000" b="1" dirty="0">
                <a:solidFill>
                  <a:schemeClr val="accent1"/>
                </a:solidFill>
              </a:rPr>
              <a:t> </a:t>
            </a:r>
            <a:r>
              <a:rPr lang="de-DE" sz="2000" b="1" dirty="0" err="1">
                <a:solidFill>
                  <a:schemeClr val="accent1"/>
                </a:solidFill>
              </a:rPr>
              <a:t>expertise</a:t>
            </a:r>
            <a:r>
              <a:rPr lang="de-DE" sz="2000" dirty="0"/>
              <a:t> </a:t>
            </a:r>
          </a:p>
          <a:p>
            <a:pPr marL="285750" indent="-285750">
              <a:buFontTx/>
              <a:buChar char="-"/>
            </a:pPr>
            <a:endParaRPr lang="de-DE" sz="2000" dirty="0"/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A2647B3B-D60C-4D8A-9FDB-805DB9EB7804}"/>
              </a:ext>
            </a:extLst>
          </p:cNvPr>
          <p:cNvSpPr/>
          <p:nvPr/>
        </p:nvSpPr>
        <p:spPr>
          <a:xfrm>
            <a:off x="2524646" y="1431195"/>
            <a:ext cx="1296144" cy="752189"/>
          </a:xfrm>
          <a:prstGeom prst="ellipse">
            <a:avLst/>
          </a:prstGeom>
          <a:noFill/>
          <a:ln w="41275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749652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t>5</a:t>
            </a:fld>
            <a:endParaRPr lang="fr-FR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7C83D161-6EFC-4FEB-8877-558800807C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1302671"/>
            <a:ext cx="3528392" cy="500664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76412D2B-497E-473A-81EB-D623A760178A}"/>
              </a:ext>
            </a:extLst>
          </p:cNvPr>
          <p:cNvSpPr txBox="1"/>
          <p:nvPr/>
        </p:nvSpPr>
        <p:spPr>
          <a:xfrm>
            <a:off x="3995936" y="933457"/>
            <a:ext cx="4051045" cy="34778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Tx/>
              <a:buChar char="-"/>
            </a:pPr>
            <a:endParaRPr lang="de-DE" sz="2000" dirty="0"/>
          </a:p>
          <a:p>
            <a:pPr marL="285750" indent="-285750">
              <a:buFontTx/>
              <a:buChar char="-"/>
            </a:pPr>
            <a:r>
              <a:rPr lang="de-DE" sz="2000" b="1" dirty="0" err="1">
                <a:solidFill>
                  <a:schemeClr val="accent1"/>
                </a:solidFill>
              </a:rPr>
              <a:t>with</a:t>
            </a:r>
            <a:r>
              <a:rPr lang="de-DE" sz="2000" b="1" dirty="0">
                <a:solidFill>
                  <a:schemeClr val="accent1"/>
                </a:solidFill>
              </a:rPr>
              <a:t> </a:t>
            </a:r>
            <a:r>
              <a:rPr lang="de-DE" sz="2000" b="1" dirty="0" err="1">
                <a:solidFill>
                  <a:schemeClr val="accent1"/>
                </a:solidFill>
              </a:rPr>
              <a:t>respect</a:t>
            </a:r>
            <a:r>
              <a:rPr lang="de-DE" sz="2000" b="1" dirty="0">
                <a:solidFill>
                  <a:schemeClr val="accent1"/>
                </a:solidFill>
              </a:rPr>
              <a:t> </a:t>
            </a:r>
            <a:r>
              <a:rPr lang="de-DE" sz="2000" b="1" dirty="0" err="1">
                <a:solidFill>
                  <a:schemeClr val="accent1"/>
                </a:solidFill>
              </a:rPr>
              <a:t>to</a:t>
            </a:r>
            <a:r>
              <a:rPr lang="de-DE" sz="2000" b="1" dirty="0">
                <a:solidFill>
                  <a:schemeClr val="accent1"/>
                </a:solidFill>
              </a:rPr>
              <a:t> </a:t>
            </a:r>
            <a:r>
              <a:rPr lang="de-DE" sz="2000" b="1" dirty="0" err="1">
                <a:solidFill>
                  <a:schemeClr val="accent1"/>
                </a:solidFill>
              </a:rPr>
              <a:t>the</a:t>
            </a:r>
            <a:r>
              <a:rPr lang="de-DE" sz="2000" b="1" dirty="0">
                <a:solidFill>
                  <a:schemeClr val="accent1"/>
                </a:solidFill>
              </a:rPr>
              <a:t> </a:t>
            </a:r>
            <a:r>
              <a:rPr lang="de-DE" sz="2000" b="1" dirty="0" err="1">
                <a:solidFill>
                  <a:schemeClr val="accent1"/>
                </a:solidFill>
              </a:rPr>
              <a:t>scope</a:t>
            </a:r>
            <a:r>
              <a:rPr lang="de-DE" sz="2000" dirty="0"/>
              <a:t> </a:t>
            </a:r>
            <a:r>
              <a:rPr lang="de-DE" sz="2000" dirty="0" err="1"/>
              <a:t>of</a:t>
            </a:r>
            <a:r>
              <a:rPr lang="de-DE" sz="2000" dirty="0"/>
              <a:t> an </a:t>
            </a:r>
            <a:br>
              <a:rPr lang="de-DE" sz="2000" dirty="0"/>
            </a:br>
            <a:r>
              <a:rPr lang="de-DE" sz="2000" dirty="0" err="1"/>
              <a:t>accreditation</a:t>
            </a:r>
            <a:r>
              <a:rPr lang="de-DE" sz="2000" dirty="0"/>
              <a:t> </a:t>
            </a:r>
            <a:r>
              <a:rPr lang="de-DE" sz="2000" dirty="0" err="1"/>
              <a:t>or</a:t>
            </a:r>
            <a:r>
              <a:rPr lang="de-DE" sz="2000" dirty="0"/>
              <a:t> </a:t>
            </a:r>
            <a:r>
              <a:rPr lang="de-DE" sz="2000" dirty="0" err="1"/>
              <a:t>peer</a:t>
            </a:r>
            <a:r>
              <a:rPr lang="de-DE" sz="2000" dirty="0"/>
              <a:t> </a:t>
            </a:r>
            <a:r>
              <a:rPr lang="de-DE" sz="2000" dirty="0" err="1"/>
              <a:t>assessment</a:t>
            </a:r>
            <a:r>
              <a:rPr lang="de-DE" sz="2000" dirty="0"/>
              <a:t>, </a:t>
            </a:r>
          </a:p>
          <a:p>
            <a:pPr marL="285750" indent="-285750">
              <a:buFontTx/>
              <a:buChar char="-"/>
            </a:pPr>
            <a:endParaRPr lang="de-DE" sz="2000" dirty="0"/>
          </a:p>
          <a:p>
            <a:pPr marL="285750" indent="-285750">
              <a:buFontTx/>
              <a:buChar char="-"/>
            </a:pPr>
            <a:r>
              <a:rPr lang="de-DE" sz="2000" dirty="0" err="1"/>
              <a:t>is</a:t>
            </a:r>
            <a:r>
              <a:rPr lang="de-DE" sz="2000" dirty="0"/>
              <a:t> a </a:t>
            </a:r>
            <a:r>
              <a:rPr lang="de-DE" sz="2000" dirty="0" err="1"/>
              <a:t>team</a:t>
            </a:r>
            <a:r>
              <a:rPr lang="de-DE" sz="2000" dirty="0"/>
              <a:t> </a:t>
            </a:r>
            <a:r>
              <a:rPr lang="de-DE" sz="2000" dirty="0" err="1"/>
              <a:t>member</a:t>
            </a:r>
            <a:r>
              <a:rPr lang="de-DE" sz="2000" dirty="0"/>
              <a:t> </a:t>
            </a:r>
            <a:br>
              <a:rPr lang="de-DE" sz="2000" dirty="0"/>
            </a:br>
            <a:r>
              <a:rPr lang="de-DE" sz="2000" b="1" dirty="0" err="1">
                <a:solidFill>
                  <a:schemeClr val="accent1"/>
                </a:solidFill>
              </a:rPr>
              <a:t>who</a:t>
            </a:r>
            <a:r>
              <a:rPr lang="de-DE" sz="2000" b="1" dirty="0">
                <a:solidFill>
                  <a:schemeClr val="accent1"/>
                </a:solidFill>
              </a:rPr>
              <a:t> </a:t>
            </a:r>
            <a:r>
              <a:rPr lang="de-DE" sz="2000" b="1" dirty="0" err="1">
                <a:solidFill>
                  <a:schemeClr val="accent1"/>
                </a:solidFill>
              </a:rPr>
              <a:t>provides</a:t>
            </a:r>
            <a:r>
              <a:rPr lang="de-DE" sz="2000" b="1" dirty="0">
                <a:solidFill>
                  <a:schemeClr val="accent1"/>
                </a:solidFill>
              </a:rPr>
              <a:t> </a:t>
            </a:r>
            <a:r>
              <a:rPr lang="de-DE" sz="2000" b="1" dirty="0" err="1">
                <a:solidFill>
                  <a:schemeClr val="accent1"/>
                </a:solidFill>
              </a:rPr>
              <a:t>advice</a:t>
            </a:r>
            <a:br>
              <a:rPr lang="de-DE" sz="2000" dirty="0"/>
            </a:br>
            <a:endParaRPr lang="de-DE" sz="2000" dirty="0"/>
          </a:p>
          <a:p>
            <a:pPr marL="285750" indent="-285750">
              <a:buFontTx/>
              <a:buChar char="-"/>
            </a:pPr>
            <a:r>
              <a:rPr lang="de-DE" sz="2000" dirty="0"/>
              <a:t>but </a:t>
            </a:r>
            <a:r>
              <a:rPr lang="de-DE" sz="2000" dirty="0" err="1"/>
              <a:t>is</a:t>
            </a:r>
            <a:r>
              <a:rPr lang="de-DE" sz="2000" dirty="0"/>
              <a:t> </a:t>
            </a:r>
            <a:r>
              <a:rPr lang="de-DE" sz="2000" b="1" dirty="0">
                <a:solidFill>
                  <a:schemeClr val="accent1"/>
                </a:solidFill>
              </a:rPr>
              <a:t>not </a:t>
            </a:r>
            <a:r>
              <a:rPr lang="de-DE" sz="2000" b="1" dirty="0" err="1">
                <a:solidFill>
                  <a:schemeClr val="accent1"/>
                </a:solidFill>
              </a:rPr>
              <a:t>considered</a:t>
            </a:r>
            <a:r>
              <a:rPr lang="de-DE" sz="2000" b="1" dirty="0">
                <a:solidFill>
                  <a:schemeClr val="accent1"/>
                </a:solidFill>
              </a:rPr>
              <a:t> </a:t>
            </a:r>
            <a:r>
              <a:rPr lang="de-DE" sz="2000" b="1" dirty="0" err="1">
                <a:solidFill>
                  <a:schemeClr val="accent1"/>
                </a:solidFill>
              </a:rPr>
              <a:t>as</a:t>
            </a:r>
            <a:r>
              <a:rPr lang="de-DE" sz="2000" b="1" dirty="0">
                <a:solidFill>
                  <a:schemeClr val="accent1"/>
                </a:solidFill>
              </a:rPr>
              <a:t> an </a:t>
            </a:r>
            <a:br>
              <a:rPr lang="de-DE" sz="2000" b="1" dirty="0">
                <a:solidFill>
                  <a:schemeClr val="accent1"/>
                </a:solidFill>
              </a:rPr>
            </a:br>
            <a:r>
              <a:rPr lang="de-DE" sz="2000" b="1" dirty="0" err="1">
                <a:solidFill>
                  <a:schemeClr val="accent1"/>
                </a:solidFill>
              </a:rPr>
              <a:t>assessor</a:t>
            </a:r>
            <a:r>
              <a:rPr lang="de-DE" sz="2000" b="1" dirty="0">
                <a:solidFill>
                  <a:schemeClr val="accent1"/>
                </a:solidFill>
              </a:rPr>
              <a:t> </a:t>
            </a:r>
            <a:r>
              <a:rPr lang="de-DE" sz="2000" b="1" dirty="0" err="1">
                <a:solidFill>
                  <a:schemeClr val="accent1"/>
                </a:solidFill>
              </a:rPr>
              <a:t>unless</a:t>
            </a:r>
            <a:r>
              <a:rPr lang="de-DE" sz="2000" b="1" dirty="0">
                <a:solidFill>
                  <a:schemeClr val="accent1"/>
                </a:solidFill>
              </a:rPr>
              <a:t> he/</a:t>
            </a:r>
            <a:r>
              <a:rPr lang="de-DE" sz="2000" b="1" dirty="0" err="1">
                <a:solidFill>
                  <a:schemeClr val="accent1"/>
                </a:solidFill>
              </a:rPr>
              <a:t>she</a:t>
            </a:r>
            <a:r>
              <a:rPr lang="de-DE" sz="2000" b="1" dirty="0">
                <a:solidFill>
                  <a:schemeClr val="accent1"/>
                </a:solidFill>
              </a:rPr>
              <a:t> </a:t>
            </a:r>
            <a:r>
              <a:rPr lang="de-DE" sz="2000" b="1" dirty="0" err="1">
                <a:solidFill>
                  <a:schemeClr val="accent1"/>
                </a:solidFill>
              </a:rPr>
              <a:t>has</a:t>
            </a:r>
            <a:r>
              <a:rPr lang="de-DE" sz="2000" b="1" dirty="0">
                <a:solidFill>
                  <a:schemeClr val="accent1"/>
                </a:solidFill>
              </a:rPr>
              <a:t> </a:t>
            </a:r>
            <a:r>
              <a:rPr lang="de-DE" sz="2000" b="1" dirty="0" err="1">
                <a:solidFill>
                  <a:schemeClr val="accent1"/>
                </a:solidFill>
              </a:rPr>
              <a:t>the</a:t>
            </a:r>
            <a:r>
              <a:rPr lang="de-DE" sz="2000" b="1" dirty="0">
                <a:solidFill>
                  <a:schemeClr val="accent1"/>
                </a:solidFill>
              </a:rPr>
              <a:t> </a:t>
            </a:r>
            <a:br>
              <a:rPr lang="de-DE" sz="2000" b="1" dirty="0">
                <a:solidFill>
                  <a:schemeClr val="accent1"/>
                </a:solidFill>
              </a:rPr>
            </a:br>
            <a:r>
              <a:rPr lang="de-DE" sz="2000" b="1" dirty="0">
                <a:solidFill>
                  <a:schemeClr val="accent1"/>
                </a:solidFill>
              </a:rPr>
              <a:t>relevant </a:t>
            </a:r>
            <a:r>
              <a:rPr lang="de-DE" sz="2000" b="1" dirty="0" err="1">
                <a:solidFill>
                  <a:schemeClr val="accent1"/>
                </a:solidFill>
              </a:rPr>
              <a:t>assessor</a:t>
            </a:r>
            <a:r>
              <a:rPr lang="de-DE" sz="2000" b="1" dirty="0">
                <a:solidFill>
                  <a:schemeClr val="accent1"/>
                </a:solidFill>
              </a:rPr>
              <a:t> </a:t>
            </a:r>
            <a:r>
              <a:rPr lang="de-DE" sz="2000" b="1" dirty="0" err="1">
                <a:solidFill>
                  <a:schemeClr val="accent1"/>
                </a:solidFill>
              </a:rPr>
              <a:t>qualification</a:t>
            </a:r>
            <a:br>
              <a:rPr lang="de-DE" sz="2000" b="1" dirty="0">
                <a:solidFill>
                  <a:schemeClr val="accent1"/>
                </a:solidFill>
              </a:rPr>
            </a:br>
            <a:r>
              <a:rPr lang="de-DE" sz="2000" b="1" dirty="0" err="1">
                <a:solidFill>
                  <a:schemeClr val="accent1"/>
                </a:solidFill>
              </a:rPr>
              <a:t>and</a:t>
            </a:r>
            <a:r>
              <a:rPr lang="de-DE" sz="2000" b="1" dirty="0">
                <a:solidFill>
                  <a:schemeClr val="accent1"/>
                </a:solidFill>
              </a:rPr>
              <a:t> </a:t>
            </a:r>
            <a:r>
              <a:rPr lang="de-DE" sz="2000" b="1" dirty="0" err="1">
                <a:solidFill>
                  <a:schemeClr val="accent1"/>
                </a:solidFill>
              </a:rPr>
              <a:t>training</a:t>
            </a:r>
            <a:r>
              <a:rPr lang="de-DE" sz="2000" dirty="0"/>
              <a:t>.</a:t>
            </a:r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50854370-9939-477C-9B6F-6DDB68B42A4F}"/>
              </a:ext>
            </a:extLst>
          </p:cNvPr>
          <p:cNvSpPr/>
          <p:nvPr/>
        </p:nvSpPr>
        <p:spPr>
          <a:xfrm>
            <a:off x="2452638" y="1412777"/>
            <a:ext cx="1296144" cy="752189"/>
          </a:xfrm>
          <a:prstGeom prst="ellipse">
            <a:avLst/>
          </a:prstGeom>
          <a:noFill/>
          <a:ln w="41275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468818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t>6</a:t>
            </a:fld>
            <a:endParaRPr lang="fr-FR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8FB69D34-0B45-4D77-AD00-B7DFC802E3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124745"/>
            <a:ext cx="7283152" cy="504056"/>
          </a:xfrm>
        </p:spPr>
        <p:txBody>
          <a:bodyPr>
            <a:normAutofit fontScale="90000"/>
          </a:bodyPr>
          <a:lstStyle/>
          <a:p>
            <a:r>
              <a:rPr lang="de-DE" dirty="0" err="1"/>
              <a:t>Overview</a:t>
            </a:r>
            <a:endParaRPr lang="de-DE" dirty="0"/>
          </a:p>
        </p:txBody>
      </p:sp>
      <p:sp>
        <p:nvSpPr>
          <p:cNvPr id="6" name="Rechteck: abgerundete Ecken 5">
            <a:extLst>
              <a:ext uri="{FF2B5EF4-FFF2-40B4-BE49-F238E27FC236}">
                <a16:creationId xmlns:a16="http://schemas.microsoft.com/office/drawing/2014/main" id="{2D9C1A3B-A979-4320-8EC1-07718323A0F5}"/>
              </a:ext>
            </a:extLst>
          </p:cNvPr>
          <p:cNvSpPr/>
          <p:nvPr/>
        </p:nvSpPr>
        <p:spPr>
          <a:xfrm>
            <a:off x="117534" y="1772816"/>
            <a:ext cx="3302338" cy="108154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800" b="1" dirty="0"/>
              <a:t>Peer </a:t>
            </a:r>
            <a:r>
              <a:rPr lang="de-DE" sz="2800" b="1" dirty="0" err="1"/>
              <a:t>assessment</a:t>
            </a:r>
            <a:endParaRPr lang="de-DE" sz="2800" b="1" dirty="0"/>
          </a:p>
        </p:txBody>
      </p:sp>
      <p:sp>
        <p:nvSpPr>
          <p:cNvPr id="7" name="Rechteck: abgerundete Ecken 6">
            <a:extLst>
              <a:ext uri="{FF2B5EF4-FFF2-40B4-BE49-F238E27FC236}">
                <a16:creationId xmlns:a16="http://schemas.microsoft.com/office/drawing/2014/main" id="{5F50B9CD-B648-4632-8CBC-74A200A0CD2F}"/>
              </a:ext>
            </a:extLst>
          </p:cNvPr>
          <p:cNvSpPr/>
          <p:nvPr/>
        </p:nvSpPr>
        <p:spPr>
          <a:xfrm>
            <a:off x="4510022" y="1772816"/>
            <a:ext cx="3302338" cy="108154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800" b="1" dirty="0"/>
              <a:t>Accreditation</a:t>
            </a:r>
          </a:p>
        </p:txBody>
      </p:sp>
      <p:sp>
        <p:nvSpPr>
          <p:cNvPr id="8" name="Pfeil: nach links und rechts 7">
            <a:extLst>
              <a:ext uri="{FF2B5EF4-FFF2-40B4-BE49-F238E27FC236}">
                <a16:creationId xmlns:a16="http://schemas.microsoft.com/office/drawing/2014/main" id="{54902F29-DD4B-4EB3-92D2-AF19E78D436F}"/>
              </a:ext>
            </a:extLst>
          </p:cNvPr>
          <p:cNvSpPr/>
          <p:nvPr/>
        </p:nvSpPr>
        <p:spPr>
          <a:xfrm>
            <a:off x="3563818" y="2133708"/>
            <a:ext cx="807238" cy="432616"/>
          </a:xfrm>
          <a:prstGeom prst="left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: abgerundete Ecken 8">
            <a:extLst>
              <a:ext uri="{FF2B5EF4-FFF2-40B4-BE49-F238E27FC236}">
                <a16:creationId xmlns:a16="http://schemas.microsoft.com/office/drawing/2014/main" id="{5382F18A-D752-48EA-8B66-FD5034EC88C8}"/>
              </a:ext>
            </a:extLst>
          </p:cNvPr>
          <p:cNvSpPr/>
          <p:nvPr/>
        </p:nvSpPr>
        <p:spPr>
          <a:xfrm>
            <a:off x="2292854" y="3596248"/>
            <a:ext cx="3302338" cy="1081540"/>
          </a:xfrm>
          <a:prstGeom prst="roundRect">
            <a:avLst/>
          </a:prstGeom>
          <a:gradFill>
            <a:gsLst>
              <a:gs pos="100000">
                <a:schemeClr val="accent1">
                  <a:lumMod val="50000"/>
                </a:schemeClr>
              </a:gs>
              <a:gs pos="0">
                <a:srgbClr val="002060"/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800" b="1" dirty="0"/>
              <a:t>QMS expert</a:t>
            </a:r>
            <a:br>
              <a:rPr lang="de-DE" sz="2800" b="1" dirty="0"/>
            </a:br>
            <a:r>
              <a:rPr lang="de-DE" sz="2800" b="1" dirty="0"/>
              <a:t>(Lead </a:t>
            </a:r>
            <a:r>
              <a:rPr lang="de-DE" sz="2800" b="1" dirty="0" err="1"/>
              <a:t>assessor</a:t>
            </a:r>
            <a:r>
              <a:rPr lang="de-DE" sz="2800" b="1" dirty="0"/>
              <a:t>)</a:t>
            </a:r>
          </a:p>
        </p:txBody>
      </p:sp>
      <p:sp>
        <p:nvSpPr>
          <p:cNvPr id="10" name="Rechteck: abgerundete Ecken 9">
            <a:extLst>
              <a:ext uri="{FF2B5EF4-FFF2-40B4-BE49-F238E27FC236}">
                <a16:creationId xmlns:a16="http://schemas.microsoft.com/office/drawing/2014/main" id="{F7FB6653-956B-4267-B401-782D50D1F2D7}"/>
              </a:ext>
            </a:extLst>
          </p:cNvPr>
          <p:cNvSpPr/>
          <p:nvPr/>
        </p:nvSpPr>
        <p:spPr>
          <a:xfrm>
            <a:off x="2277774" y="5229200"/>
            <a:ext cx="3302338" cy="1081540"/>
          </a:xfrm>
          <a:prstGeom prst="roundRect">
            <a:avLst/>
          </a:prstGeom>
          <a:gradFill>
            <a:gsLst>
              <a:gs pos="100000">
                <a:schemeClr val="accent1">
                  <a:lumMod val="50000"/>
                </a:schemeClr>
              </a:gs>
              <a:gs pos="0">
                <a:srgbClr val="002060"/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800" b="1" dirty="0"/>
              <a:t>Legal </a:t>
            </a:r>
            <a:r>
              <a:rPr lang="de-DE" sz="2800" b="1" dirty="0" err="1"/>
              <a:t>Metrology</a:t>
            </a:r>
            <a:br>
              <a:rPr lang="de-DE" sz="2800" b="1" dirty="0"/>
            </a:br>
            <a:r>
              <a:rPr lang="de-DE" sz="2800" b="1" dirty="0"/>
              <a:t>expert(s)</a:t>
            </a:r>
          </a:p>
        </p:txBody>
      </p:sp>
      <p:cxnSp>
        <p:nvCxnSpPr>
          <p:cNvPr id="11" name="Verbinder: gewinkelt 10">
            <a:extLst>
              <a:ext uri="{FF2B5EF4-FFF2-40B4-BE49-F238E27FC236}">
                <a16:creationId xmlns:a16="http://schemas.microsoft.com/office/drawing/2014/main" id="{5AF53EFE-F036-4637-8698-46E4523361E5}"/>
              </a:ext>
            </a:extLst>
          </p:cNvPr>
          <p:cNvCxnSpPr>
            <a:stCxn id="6" idx="2"/>
            <a:endCxn id="9" idx="0"/>
          </p:cNvCxnSpPr>
          <p:nvPr/>
        </p:nvCxnSpPr>
        <p:spPr>
          <a:xfrm rot="16200000" flipH="1">
            <a:off x="2485417" y="2137642"/>
            <a:ext cx="741892" cy="2175320"/>
          </a:xfrm>
          <a:prstGeom prst="bentConnector3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Verbinder: gewinkelt 11">
            <a:extLst>
              <a:ext uri="{FF2B5EF4-FFF2-40B4-BE49-F238E27FC236}">
                <a16:creationId xmlns:a16="http://schemas.microsoft.com/office/drawing/2014/main" id="{2B7C0B11-EC1D-4AB4-960A-26D08BD3D380}"/>
              </a:ext>
            </a:extLst>
          </p:cNvPr>
          <p:cNvCxnSpPr>
            <a:stCxn id="7" idx="2"/>
            <a:endCxn id="9" idx="0"/>
          </p:cNvCxnSpPr>
          <p:nvPr/>
        </p:nvCxnSpPr>
        <p:spPr>
          <a:xfrm rot="5400000">
            <a:off x="4681661" y="2116718"/>
            <a:ext cx="741892" cy="2217168"/>
          </a:xfrm>
          <a:prstGeom prst="bentConnector3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feld 12">
            <a:extLst>
              <a:ext uri="{FF2B5EF4-FFF2-40B4-BE49-F238E27FC236}">
                <a16:creationId xmlns:a16="http://schemas.microsoft.com/office/drawing/2014/main" id="{808D24FB-5083-45BF-96AA-5987279B2AAF}"/>
              </a:ext>
            </a:extLst>
          </p:cNvPr>
          <p:cNvSpPr txBox="1"/>
          <p:nvPr/>
        </p:nvSpPr>
        <p:spPr>
          <a:xfrm>
            <a:off x="3764009" y="4581617"/>
            <a:ext cx="447951" cy="708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000" b="1" dirty="0"/>
              <a:t>+</a:t>
            </a:r>
          </a:p>
        </p:txBody>
      </p:sp>
      <p:sp>
        <p:nvSpPr>
          <p:cNvPr id="14" name="Rechteck: abgerundete Ecken 13">
            <a:extLst>
              <a:ext uri="{FF2B5EF4-FFF2-40B4-BE49-F238E27FC236}">
                <a16:creationId xmlns:a16="http://schemas.microsoft.com/office/drawing/2014/main" id="{AF282476-FA09-41E3-B44A-FA6680FF94F6}"/>
              </a:ext>
            </a:extLst>
          </p:cNvPr>
          <p:cNvSpPr/>
          <p:nvPr/>
        </p:nvSpPr>
        <p:spPr>
          <a:xfrm>
            <a:off x="117533" y="4437112"/>
            <a:ext cx="1848479" cy="108154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b="1" dirty="0"/>
              <a:t>Management </a:t>
            </a:r>
            <a:r>
              <a:rPr lang="de-DE" sz="2000" b="1" dirty="0" err="1"/>
              <a:t>Committee</a:t>
            </a:r>
            <a:endParaRPr lang="de-DE" sz="2000" b="1" dirty="0"/>
          </a:p>
          <a:p>
            <a:pPr algn="ctr"/>
            <a:r>
              <a:rPr lang="de-DE" sz="2000" b="1" dirty="0" err="1"/>
              <a:t>approval</a:t>
            </a:r>
            <a:endParaRPr lang="de-DE" sz="2000" b="1" dirty="0"/>
          </a:p>
        </p:txBody>
      </p:sp>
      <p:cxnSp>
        <p:nvCxnSpPr>
          <p:cNvPr id="15" name="Verbinder: gewinkelt 14">
            <a:extLst>
              <a:ext uri="{FF2B5EF4-FFF2-40B4-BE49-F238E27FC236}">
                <a16:creationId xmlns:a16="http://schemas.microsoft.com/office/drawing/2014/main" id="{A9F2964E-837E-46D6-B31F-66A7C682D6A5}"/>
              </a:ext>
            </a:extLst>
          </p:cNvPr>
          <p:cNvCxnSpPr>
            <a:cxnSpLocks/>
            <a:stCxn id="14" idx="3"/>
            <a:endCxn id="9" idx="1"/>
          </p:cNvCxnSpPr>
          <p:nvPr/>
        </p:nvCxnSpPr>
        <p:spPr>
          <a:xfrm flipV="1">
            <a:off x="1966012" y="4137018"/>
            <a:ext cx="326842" cy="840864"/>
          </a:xfrm>
          <a:prstGeom prst="bentConnector3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Verbinder: gewinkelt 15">
            <a:extLst>
              <a:ext uri="{FF2B5EF4-FFF2-40B4-BE49-F238E27FC236}">
                <a16:creationId xmlns:a16="http://schemas.microsoft.com/office/drawing/2014/main" id="{8B72E066-EFCE-4B0B-895C-965FB61C2EEC}"/>
              </a:ext>
            </a:extLst>
          </p:cNvPr>
          <p:cNvCxnSpPr>
            <a:cxnSpLocks/>
            <a:stCxn id="14" idx="3"/>
            <a:endCxn id="10" idx="1"/>
          </p:cNvCxnSpPr>
          <p:nvPr/>
        </p:nvCxnSpPr>
        <p:spPr>
          <a:xfrm>
            <a:off x="1966012" y="4977882"/>
            <a:ext cx="311762" cy="792088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Rechteck: abgerundete Ecken 16">
            <a:extLst>
              <a:ext uri="{FF2B5EF4-FFF2-40B4-BE49-F238E27FC236}">
                <a16:creationId xmlns:a16="http://schemas.microsoft.com/office/drawing/2014/main" id="{35A98A27-19EB-43CC-81C9-B1124312A538}"/>
              </a:ext>
            </a:extLst>
          </p:cNvPr>
          <p:cNvSpPr/>
          <p:nvPr/>
        </p:nvSpPr>
        <p:spPr>
          <a:xfrm>
            <a:off x="5973558" y="3596248"/>
            <a:ext cx="1838802" cy="108154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b="1" dirty="0" err="1"/>
              <a:t>Issuing</a:t>
            </a:r>
            <a:endParaRPr lang="de-DE" sz="2000" b="1" dirty="0"/>
          </a:p>
          <a:p>
            <a:pPr algn="ctr"/>
            <a:r>
              <a:rPr lang="de-DE" sz="2000" b="1" dirty="0"/>
              <a:t>Authority</a:t>
            </a:r>
          </a:p>
        </p:txBody>
      </p:sp>
      <p:sp>
        <p:nvSpPr>
          <p:cNvPr id="18" name="Rechteck: abgerundete Ecken 17">
            <a:extLst>
              <a:ext uri="{FF2B5EF4-FFF2-40B4-BE49-F238E27FC236}">
                <a16:creationId xmlns:a16="http://schemas.microsoft.com/office/drawing/2014/main" id="{894720F9-5F24-408A-9C67-7EB6BF0A672F}"/>
              </a:ext>
            </a:extLst>
          </p:cNvPr>
          <p:cNvSpPr/>
          <p:nvPr/>
        </p:nvSpPr>
        <p:spPr>
          <a:xfrm>
            <a:off x="5986265" y="5229200"/>
            <a:ext cx="1826095" cy="108154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b="1" dirty="0"/>
              <a:t>Test</a:t>
            </a:r>
          </a:p>
          <a:p>
            <a:pPr algn="ctr"/>
            <a:r>
              <a:rPr lang="de-DE" sz="2000" b="1" dirty="0"/>
              <a:t>Laboratories</a:t>
            </a:r>
          </a:p>
        </p:txBody>
      </p:sp>
      <p:cxnSp>
        <p:nvCxnSpPr>
          <p:cNvPr id="19" name="Verbinder: gewinkelt 18">
            <a:extLst>
              <a:ext uri="{FF2B5EF4-FFF2-40B4-BE49-F238E27FC236}">
                <a16:creationId xmlns:a16="http://schemas.microsoft.com/office/drawing/2014/main" id="{B2B48095-D1D0-4703-A837-A73F484BCCB2}"/>
              </a:ext>
            </a:extLst>
          </p:cNvPr>
          <p:cNvCxnSpPr>
            <a:cxnSpLocks/>
            <a:stCxn id="9" idx="3"/>
            <a:endCxn id="18" idx="1"/>
          </p:cNvCxnSpPr>
          <p:nvPr/>
        </p:nvCxnSpPr>
        <p:spPr>
          <a:xfrm>
            <a:off x="5595192" y="4137018"/>
            <a:ext cx="391073" cy="1632952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Verbinder: gewinkelt 19">
            <a:extLst>
              <a:ext uri="{FF2B5EF4-FFF2-40B4-BE49-F238E27FC236}">
                <a16:creationId xmlns:a16="http://schemas.microsoft.com/office/drawing/2014/main" id="{F80E4C3F-6982-44EF-979E-6DC9EFF57C8D}"/>
              </a:ext>
            </a:extLst>
          </p:cNvPr>
          <p:cNvCxnSpPr>
            <a:cxnSpLocks/>
            <a:stCxn id="10" idx="3"/>
            <a:endCxn id="17" idx="1"/>
          </p:cNvCxnSpPr>
          <p:nvPr/>
        </p:nvCxnSpPr>
        <p:spPr>
          <a:xfrm flipV="1">
            <a:off x="5580112" y="4137018"/>
            <a:ext cx="393446" cy="1632952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35663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13C58D4B-3355-4D99-89D4-B7E251D5CE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2420888"/>
            <a:ext cx="2981823" cy="2275347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t>7</a:t>
            </a:fld>
            <a:endParaRPr lang="fr-FR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8FB69D34-0B45-4D77-AD00-B7DFC802E3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536" y="1124745"/>
            <a:ext cx="7488832" cy="504056"/>
          </a:xfrm>
        </p:spPr>
        <p:txBody>
          <a:bodyPr>
            <a:normAutofit fontScale="90000"/>
          </a:bodyPr>
          <a:lstStyle/>
          <a:p>
            <a:r>
              <a:rPr lang="de-DE" dirty="0" err="1"/>
              <a:t>What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basic</a:t>
            </a:r>
            <a:r>
              <a:rPr lang="de-DE" dirty="0"/>
              <a:t> </a:t>
            </a:r>
            <a:r>
              <a:rPr lang="de-DE" dirty="0" err="1"/>
              <a:t>requirements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a LME?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51A1EACA-27E2-4446-99B1-1693485C5B6A}"/>
              </a:ext>
            </a:extLst>
          </p:cNvPr>
          <p:cNvSpPr txBox="1"/>
          <p:nvPr/>
        </p:nvSpPr>
        <p:spPr>
          <a:xfrm>
            <a:off x="3779912" y="2420888"/>
            <a:ext cx="3875805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b="1" dirty="0" err="1">
                <a:solidFill>
                  <a:srgbClr val="0070C0"/>
                </a:solidFill>
              </a:rPr>
              <a:t>Procedural</a:t>
            </a:r>
            <a:r>
              <a:rPr lang="de-DE" sz="2400" b="1" dirty="0">
                <a:solidFill>
                  <a:srgbClr val="0070C0"/>
                </a:solidFill>
              </a:rPr>
              <a:t> </a:t>
            </a:r>
            <a:r>
              <a:rPr lang="de-DE" sz="2400" b="1" dirty="0" err="1">
                <a:solidFill>
                  <a:srgbClr val="0070C0"/>
                </a:solidFill>
              </a:rPr>
              <a:t>Document</a:t>
            </a:r>
            <a:r>
              <a:rPr lang="de-DE" sz="2400" b="1" dirty="0">
                <a:solidFill>
                  <a:srgbClr val="0070C0"/>
                </a:solidFill>
              </a:rPr>
              <a:t> PD-02:</a:t>
            </a:r>
            <a:br>
              <a:rPr lang="de-DE" sz="2400" b="1" dirty="0"/>
            </a:br>
            <a:br>
              <a:rPr lang="de-DE" sz="2400" b="1" dirty="0"/>
            </a:br>
            <a:r>
              <a:rPr lang="de-DE" sz="2400" b="1" dirty="0" err="1"/>
              <a:t>Procedure</a:t>
            </a:r>
            <a:r>
              <a:rPr lang="de-DE" sz="2400" b="1" dirty="0"/>
              <a:t> </a:t>
            </a:r>
            <a:r>
              <a:rPr lang="de-DE" sz="2400" b="1" dirty="0" err="1"/>
              <a:t>to</a:t>
            </a:r>
            <a:r>
              <a:rPr lang="de-DE" sz="2400" b="1" dirty="0"/>
              <a:t> </a:t>
            </a:r>
            <a:r>
              <a:rPr lang="de-DE" sz="2400" b="1" dirty="0" err="1"/>
              <a:t>approve</a:t>
            </a:r>
            <a:r>
              <a:rPr lang="de-DE" sz="2400" b="1" dirty="0"/>
              <a:t> </a:t>
            </a:r>
            <a:br>
              <a:rPr lang="de-DE" sz="2400" b="1" dirty="0"/>
            </a:br>
            <a:r>
              <a:rPr lang="de-DE" sz="2400" b="1" dirty="0"/>
              <a:t>Legal </a:t>
            </a:r>
            <a:r>
              <a:rPr lang="de-DE" sz="2400" b="1" dirty="0" err="1"/>
              <a:t>Metrology</a:t>
            </a:r>
            <a:r>
              <a:rPr lang="de-DE" sz="2400" b="1" dirty="0"/>
              <a:t> </a:t>
            </a:r>
            <a:r>
              <a:rPr lang="de-DE" sz="2400" b="1" dirty="0" err="1"/>
              <a:t>experts</a:t>
            </a:r>
            <a:r>
              <a:rPr lang="de-DE" sz="2400" b="1" dirty="0"/>
              <a:t> </a:t>
            </a:r>
          </a:p>
          <a:p>
            <a:r>
              <a:rPr lang="de-DE" sz="2400" b="1" dirty="0" err="1"/>
              <a:t>and</a:t>
            </a:r>
            <a:r>
              <a:rPr lang="de-DE" sz="2400" b="1" dirty="0"/>
              <a:t> QMS </a:t>
            </a:r>
            <a:r>
              <a:rPr lang="de-DE" sz="2400" b="1" dirty="0" err="1"/>
              <a:t>experts</a:t>
            </a:r>
            <a:endParaRPr lang="de-DE" sz="2400" b="1" dirty="0"/>
          </a:p>
          <a:p>
            <a:endParaRPr lang="de-DE" sz="2400" b="1" dirty="0"/>
          </a:p>
          <a:p>
            <a:endParaRPr lang="de-DE" sz="2400" b="1" dirty="0"/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B28FF53E-3559-4F94-B63A-F6BD2B50D4E2}"/>
              </a:ext>
            </a:extLst>
          </p:cNvPr>
          <p:cNvSpPr/>
          <p:nvPr/>
        </p:nvSpPr>
        <p:spPr>
          <a:xfrm>
            <a:off x="2411760" y="2388779"/>
            <a:ext cx="1296144" cy="752189"/>
          </a:xfrm>
          <a:prstGeom prst="ellipse">
            <a:avLst/>
          </a:prstGeom>
          <a:noFill/>
          <a:ln w="41275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856021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t>8</a:t>
            </a:fld>
            <a:endParaRPr lang="fr-FR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8FB69D34-0B45-4D77-AD00-B7DFC802E3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5638" y="1273371"/>
            <a:ext cx="7510738" cy="504056"/>
          </a:xfrm>
        </p:spPr>
        <p:txBody>
          <a:bodyPr>
            <a:normAutofit fontScale="90000"/>
          </a:bodyPr>
          <a:lstStyle/>
          <a:p>
            <a:r>
              <a:rPr lang="de-DE" dirty="0" err="1"/>
              <a:t>What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basic</a:t>
            </a:r>
            <a:r>
              <a:rPr lang="de-DE" dirty="0"/>
              <a:t> </a:t>
            </a:r>
            <a:r>
              <a:rPr lang="de-DE" dirty="0" err="1"/>
              <a:t>requirements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a LME?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430DF4DC-6EF5-4ED3-8336-BA6A10E1A1E9}"/>
              </a:ext>
            </a:extLst>
          </p:cNvPr>
          <p:cNvSpPr txBox="1"/>
          <p:nvPr/>
        </p:nvSpPr>
        <p:spPr>
          <a:xfrm>
            <a:off x="457200" y="2003693"/>
            <a:ext cx="6450227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/>
              <a:t>PD-02: </a:t>
            </a:r>
            <a:br>
              <a:rPr lang="de-DE" sz="2400" dirty="0"/>
            </a:br>
            <a:br>
              <a:rPr lang="de-DE" sz="2400" dirty="0"/>
            </a:br>
            <a:r>
              <a:rPr lang="de-DE" sz="2400" b="1" dirty="0"/>
              <a:t>4 General</a:t>
            </a:r>
          </a:p>
          <a:p>
            <a:endParaRPr lang="de-DE" sz="2400" dirty="0"/>
          </a:p>
          <a:p>
            <a:r>
              <a:rPr lang="de-DE" sz="2400" dirty="0"/>
              <a:t>The </a:t>
            </a:r>
            <a:r>
              <a:rPr lang="de-DE" sz="2400" b="1" dirty="0" err="1">
                <a:solidFill>
                  <a:srgbClr val="0070C0"/>
                </a:solidFill>
              </a:rPr>
              <a:t>criteria</a:t>
            </a:r>
            <a:r>
              <a:rPr lang="de-DE" sz="2400" b="1" dirty="0">
                <a:solidFill>
                  <a:srgbClr val="0070C0"/>
                </a:solidFill>
              </a:rPr>
              <a:t> </a:t>
            </a:r>
            <a:r>
              <a:rPr lang="de-DE" sz="2400" b="1" dirty="0" err="1">
                <a:solidFill>
                  <a:srgbClr val="0070C0"/>
                </a:solidFill>
              </a:rPr>
              <a:t>for</a:t>
            </a:r>
            <a:r>
              <a:rPr lang="de-DE" sz="2400" b="1" dirty="0">
                <a:solidFill>
                  <a:srgbClr val="0070C0"/>
                </a:solidFill>
              </a:rPr>
              <a:t> </a:t>
            </a:r>
            <a:r>
              <a:rPr lang="de-DE" sz="2400" b="1" dirty="0" err="1">
                <a:solidFill>
                  <a:srgbClr val="0070C0"/>
                </a:solidFill>
              </a:rPr>
              <a:t>qualification</a:t>
            </a:r>
            <a:r>
              <a:rPr lang="de-DE" sz="2400" b="1" dirty="0">
                <a:solidFill>
                  <a:srgbClr val="0070C0"/>
                </a:solidFill>
              </a:rPr>
              <a:t> </a:t>
            </a:r>
            <a:r>
              <a:rPr lang="de-DE" sz="2400" dirty="0" err="1"/>
              <a:t>of</a:t>
            </a:r>
            <a:r>
              <a:rPr lang="de-DE" sz="2400" dirty="0"/>
              <a:t> </a:t>
            </a:r>
            <a:br>
              <a:rPr lang="de-DE" sz="2400" dirty="0"/>
            </a:br>
            <a:r>
              <a:rPr lang="de-DE" sz="2400" dirty="0"/>
              <a:t>Legal </a:t>
            </a:r>
            <a:r>
              <a:rPr lang="de-DE" sz="2400" dirty="0" err="1"/>
              <a:t>Metrology</a:t>
            </a:r>
            <a:r>
              <a:rPr lang="de-DE" sz="2400" dirty="0"/>
              <a:t> </a:t>
            </a:r>
            <a:r>
              <a:rPr lang="de-DE" sz="2400" dirty="0" err="1"/>
              <a:t>experts</a:t>
            </a:r>
            <a:r>
              <a:rPr lang="de-DE" sz="2400" dirty="0"/>
              <a:t> </a:t>
            </a:r>
            <a:r>
              <a:rPr lang="de-DE" sz="2400" dirty="0" err="1"/>
              <a:t>and</a:t>
            </a:r>
            <a:br>
              <a:rPr lang="de-DE" sz="2400" dirty="0"/>
            </a:br>
            <a:r>
              <a:rPr lang="de-DE" sz="2400" dirty="0"/>
              <a:t>QMS </a:t>
            </a:r>
            <a:r>
              <a:rPr lang="de-DE" sz="2400" dirty="0" err="1"/>
              <a:t>experts</a:t>
            </a:r>
            <a:r>
              <a:rPr lang="de-DE" sz="2400" dirty="0"/>
              <a:t> (Lead </a:t>
            </a:r>
            <a:r>
              <a:rPr lang="de-DE" sz="2400" dirty="0" err="1"/>
              <a:t>assessors</a:t>
            </a:r>
            <a:r>
              <a:rPr lang="de-DE" sz="2400" dirty="0"/>
              <a:t>) </a:t>
            </a:r>
            <a:br>
              <a:rPr lang="de-DE" sz="2400" dirty="0"/>
            </a:br>
            <a:r>
              <a:rPr lang="de-DE" sz="2400" b="1" dirty="0" err="1">
                <a:solidFill>
                  <a:srgbClr val="0070C0"/>
                </a:solidFill>
              </a:rPr>
              <a:t>are</a:t>
            </a:r>
            <a:r>
              <a:rPr lang="de-DE" sz="2400" b="1" dirty="0">
                <a:solidFill>
                  <a:srgbClr val="0070C0"/>
                </a:solidFill>
              </a:rPr>
              <a:t> </a:t>
            </a:r>
            <a:r>
              <a:rPr lang="de-DE" sz="2400" b="1" dirty="0" err="1">
                <a:solidFill>
                  <a:srgbClr val="0070C0"/>
                </a:solidFill>
              </a:rPr>
              <a:t>performance</a:t>
            </a:r>
            <a:r>
              <a:rPr lang="de-DE" sz="2400" b="1" dirty="0">
                <a:solidFill>
                  <a:srgbClr val="0070C0"/>
                </a:solidFill>
              </a:rPr>
              <a:t> </a:t>
            </a:r>
            <a:r>
              <a:rPr lang="de-DE" sz="2400" b="1" dirty="0" err="1">
                <a:solidFill>
                  <a:srgbClr val="0070C0"/>
                </a:solidFill>
              </a:rPr>
              <a:t>oriented</a:t>
            </a:r>
            <a:r>
              <a:rPr lang="de-DE" sz="2400" b="1" dirty="0">
                <a:solidFill>
                  <a:srgbClr val="0070C0"/>
                </a:solidFill>
              </a:rPr>
              <a:t> </a:t>
            </a:r>
            <a:r>
              <a:rPr lang="de-DE" sz="2400" dirty="0" err="1"/>
              <a:t>and</a:t>
            </a:r>
            <a:r>
              <a:rPr lang="de-DE" sz="2400" dirty="0"/>
              <a:t> flexible,</a:t>
            </a:r>
          </a:p>
          <a:p>
            <a:r>
              <a:rPr lang="de-DE" sz="2400" dirty="0"/>
              <a:t>so </a:t>
            </a:r>
            <a:r>
              <a:rPr lang="de-DE" sz="2400" dirty="0" err="1"/>
              <a:t>that</a:t>
            </a:r>
            <a:r>
              <a:rPr lang="de-DE" sz="2400" dirty="0"/>
              <a:t> </a:t>
            </a:r>
            <a:r>
              <a:rPr lang="de-DE" sz="2400" dirty="0" err="1"/>
              <a:t>the</a:t>
            </a:r>
            <a:r>
              <a:rPr lang="de-DE" sz="2400" dirty="0"/>
              <a:t> Legal </a:t>
            </a:r>
            <a:r>
              <a:rPr lang="de-DE" sz="2400" dirty="0" err="1"/>
              <a:t>Metrology</a:t>
            </a:r>
            <a:r>
              <a:rPr lang="de-DE" sz="2400" dirty="0"/>
              <a:t> </a:t>
            </a:r>
            <a:br>
              <a:rPr lang="de-DE" sz="2400" dirty="0"/>
            </a:br>
            <a:r>
              <a:rPr lang="de-DE" sz="2400" dirty="0"/>
              <a:t>expert </a:t>
            </a:r>
            <a:r>
              <a:rPr lang="de-DE" sz="2400" dirty="0" err="1"/>
              <a:t>or</a:t>
            </a:r>
            <a:r>
              <a:rPr lang="de-DE" sz="2400" dirty="0"/>
              <a:t> Lead Assessor </a:t>
            </a:r>
          </a:p>
          <a:p>
            <a:r>
              <a:rPr lang="de-DE" sz="2400" b="1" dirty="0" err="1">
                <a:solidFill>
                  <a:srgbClr val="0070C0"/>
                </a:solidFill>
              </a:rPr>
              <a:t>suitability</a:t>
            </a:r>
            <a:r>
              <a:rPr lang="de-DE" sz="2400" b="1" dirty="0">
                <a:solidFill>
                  <a:srgbClr val="0070C0"/>
                </a:solidFill>
              </a:rPr>
              <a:t> </a:t>
            </a:r>
            <a:r>
              <a:rPr lang="de-DE" sz="2400" b="1" dirty="0" err="1">
                <a:solidFill>
                  <a:srgbClr val="0070C0"/>
                </a:solidFill>
              </a:rPr>
              <a:t>can</a:t>
            </a:r>
            <a:r>
              <a:rPr lang="de-DE" sz="2400" b="1" dirty="0">
                <a:solidFill>
                  <a:srgbClr val="0070C0"/>
                </a:solidFill>
              </a:rPr>
              <a:t> </a:t>
            </a:r>
            <a:r>
              <a:rPr lang="de-DE" sz="2400" b="1" dirty="0" err="1">
                <a:solidFill>
                  <a:srgbClr val="0070C0"/>
                </a:solidFill>
              </a:rPr>
              <a:t>be</a:t>
            </a:r>
            <a:r>
              <a:rPr lang="de-DE" sz="2400" b="1" dirty="0">
                <a:solidFill>
                  <a:srgbClr val="0070C0"/>
                </a:solidFill>
              </a:rPr>
              <a:t> </a:t>
            </a:r>
            <a:r>
              <a:rPr lang="de-DE" sz="2400" b="1" dirty="0" err="1">
                <a:solidFill>
                  <a:srgbClr val="0070C0"/>
                </a:solidFill>
              </a:rPr>
              <a:t>judged</a:t>
            </a:r>
            <a:r>
              <a:rPr lang="de-DE" sz="2400" b="1" dirty="0">
                <a:solidFill>
                  <a:srgbClr val="0070C0"/>
                </a:solidFill>
              </a:rPr>
              <a:t> on a </a:t>
            </a:r>
            <a:r>
              <a:rPr lang="de-DE" sz="2400" b="1" dirty="0" err="1">
                <a:solidFill>
                  <a:srgbClr val="0070C0"/>
                </a:solidFill>
              </a:rPr>
              <a:t>case-by-case</a:t>
            </a:r>
            <a:r>
              <a:rPr lang="de-DE" sz="2400" b="1" dirty="0">
                <a:solidFill>
                  <a:srgbClr val="0070C0"/>
                </a:solidFill>
              </a:rPr>
              <a:t> </a:t>
            </a:r>
            <a:r>
              <a:rPr lang="de-DE" sz="2400" b="1" dirty="0" err="1">
                <a:solidFill>
                  <a:srgbClr val="0070C0"/>
                </a:solidFill>
              </a:rPr>
              <a:t>basis</a:t>
            </a:r>
            <a:r>
              <a:rPr lang="de-DE" sz="2400" dirty="0"/>
              <a:t>. </a:t>
            </a:r>
          </a:p>
          <a:p>
            <a:endParaRPr lang="de-DE" sz="2400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BB1DEA69-0917-477F-A5C5-3AEC3B2105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0222" y="1696239"/>
            <a:ext cx="2926155" cy="2926155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82E17C19-94CA-4ABC-AA53-D1578FFDCC5E}"/>
              </a:ext>
            </a:extLst>
          </p:cNvPr>
          <p:cNvSpPr txBox="1"/>
          <p:nvPr/>
        </p:nvSpPr>
        <p:spPr>
          <a:xfrm>
            <a:off x="5796136" y="3068961"/>
            <a:ext cx="17934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 err="1"/>
              <a:t>Which</a:t>
            </a:r>
            <a:r>
              <a:rPr lang="de-DE" b="1" dirty="0"/>
              <a:t> expert </a:t>
            </a:r>
            <a:r>
              <a:rPr lang="de-DE" b="1" dirty="0" err="1"/>
              <a:t>for</a:t>
            </a:r>
            <a:endParaRPr lang="de-DE" b="1" dirty="0"/>
          </a:p>
          <a:p>
            <a:r>
              <a:rPr lang="de-DE" b="1" dirty="0" err="1"/>
              <a:t>which</a:t>
            </a:r>
            <a:r>
              <a:rPr lang="de-DE" b="1" dirty="0"/>
              <a:t> </a:t>
            </a:r>
            <a:r>
              <a:rPr lang="de-DE" b="1" dirty="0" err="1"/>
              <a:t>task</a:t>
            </a:r>
            <a:r>
              <a:rPr lang="de-DE" b="1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9914335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t>9</a:t>
            </a:fld>
            <a:endParaRPr lang="fr-FR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DE8D3235-2170-400D-BB30-760053162705}"/>
              </a:ext>
            </a:extLst>
          </p:cNvPr>
          <p:cNvSpPr txBox="1"/>
          <p:nvPr/>
        </p:nvSpPr>
        <p:spPr>
          <a:xfrm>
            <a:off x="611560" y="1866213"/>
            <a:ext cx="6596871" cy="41549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/>
              <a:t>PD-02: </a:t>
            </a:r>
            <a:br>
              <a:rPr lang="de-DE" sz="2400" dirty="0"/>
            </a:br>
            <a:br>
              <a:rPr lang="de-DE" sz="1600" dirty="0"/>
            </a:br>
            <a:r>
              <a:rPr lang="de-DE" sz="2400" b="1" dirty="0"/>
              <a:t>4 General</a:t>
            </a:r>
          </a:p>
          <a:p>
            <a:endParaRPr lang="de-DE" sz="1600" dirty="0"/>
          </a:p>
          <a:p>
            <a:r>
              <a:rPr lang="de-DE" sz="2400" dirty="0" err="1"/>
              <a:t>Factors</a:t>
            </a:r>
            <a:r>
              <a:rPr lang="de-DE" sz="2400" dirty="0"/>
              <a:t> </a:t>
            </a:r>
            <a:r>
              <a:rPr lang="de-DE" sz="2400" dirty="0" err="1"/>
              <a:t>taken</a:t>
            </a:r>
            <a:r>
              <a:rPr lang="de-DE" sz="2400" dirty="0"/>
              <a:t> </a:t>
            </a:r>
            <a:r>
              <a:rPr lang="de-DE" sz="2400" dirty="0" err="1"/>
              <a:t>into</a:t>
            </a:r>
            <a:r>
              <a:rPr lang="de-DE" sz="2400" dirty="0"/>
              <a:t> </a:t>
            </a:r>
            <a:r>
              <a:rPr lang="de-DE" sz="2400" dirty="0" err="1"/>
              <a:t>consideration</a:t>
            </a:r>
            <a:r>
              <a:rPr lang="de-DE" sz="2400" dirty="0"/>
              <a:t>, </a:t>
            </a:r>
            <a:r>
              <a:rPr lang="de-DE" sz="2400" dirty="0" err="1"/>
              <a:t>when</a:t>
            </a:r>
            <a:r>
              <a:rPr lang="de-DE" sz="2400" dirty="0"/>
              <a:t> </a:t>
            </a:r>
            <a:r>
              <a:rPr lang="de-DE" sz="2400" dirty="0" err="1"/>
              <a:t>deciding</a:t>
            </a:r>
            <a:r>
              <a:rPr lang="de-DE" sz="2400" dirty="0"/>
              <a:t> on </a:t>
            </a:r>
            <a:br>
              <a:rPr lang="de-DE" sz="2400" dirty="0"/>
            </a:br>
            <a:r>
              <a:rPr lang="de-DE" sz="2400" dirty="0" err="1"/>
              <a:t>the</a:t>
            </a:r>
            <a:r>
              <a:rPr lang="de-DE" sz="2400" dirty="0"/>
              <a:t> </a:t>
            </a:r>
            <a:r>
              <a:rPr lang="de-DE" sz="2400" dirty="0" err="1"/>
              <a:t>suitability</a:t>
            </a:r>
            <a:r>
              <a:rPr lang="de-DE" sz="2400" dirty="0"/>
              <a:t> </a:t>
            </a:r>
            <a:r>
              <a:rPr lang="de-DE" sz="2400" dirty="0" err="1"/>
              <a:t>of</a:t>
            </a:r>
            <a:r>
              <a:rPr lang="de-DE" sz="2400" dirty="0"/>
              <a:t> an expert </a:t>
            </a:r>
            <a:r>
              <a:rPr lang="de-DE" sz="2400" dirty="0" err="1"/>
              <a:t>include</a:t>
            </a:r>
            <a:endParaRPr lang="de-DE" sz="2400" dirty="0"/>
          </a:p>
          <a:p>
            <a:endParaRPr lang="de-DE" sz="1600" dirty="0"/>
          </a:p>
          <a:p>
            <a:pPr marL="342900" indent="-342900">
              <a:buFontTx/>
              <a:buChar char="-"/>
            </a:pPr>
            <a:r>
              <a:rPr lang="de-DE" sz="2400" b="1" dirty="0" err="1">
                <a:solidFill>
                  <a:srgbClr val="0070C0"/>
                </a:solidFill>
              </a:rPr>
              <a:t>education</a:t>
            </a:r>
            <a:r>
              <a:rPr lang="de-DE" sz="2400" b="1" dirty="0">
                <a:solidFill>
                  <a:srgbClr val="0070C0"/>
                </a:solidFill>
              </a:rPr>
              <a:t>, </a:t>
            </a:r>
          </a:p>
          <a:p>
            <a:pPr marL="342900" indent="-342900">
              <a:buFontTx/>
              <a:buChar char="-"/>
            </a:pPr>
            <a:r>
              <a:rPr lang="de-DE" sz="2400" b="1" dirty="0" err="1">
                <a:solidFill>
                  <a:srgbClr val="0070C0"/>
                </a:solidFill>
              </a:rPr>
              <a:t>working</a:t>
            </a:r>
            <a:r>
              <a:rPr lang="de-DE" sz="2400" b="1" dirty="0">
                <a:solidFill>
                  <a:srgbClr val="0070C0"/>
                </a:solidFill>
              </a:rPr>
              <a:t> </a:t>
            </a:r>
            <a:r>
              <a:rPr lang="de-DE" sz="2400" b="1" dirty="0" err="1">
                <a:solidFill>
                  <a:srgbClr val="0070C0"/>
                </a:solidFill>
              </a:rPr>
              <a:t>knowledge</a:t>
            </a:r>
            <a:r>
              <a:rPr lang="de-DE" sz="2400" b="1" dirty="0">
                <a:solidFill>
                  <a:srgbClr val="0070C0"/>
                </a:solidFill>
              </a:rPr>
              <a:t> </a:t>
            </a:r>
            <a:r>
              <a:rPr lang="de-DE" sz="2400" b="1" dirty="0" err="1">
                <a:solidFill>
                  <a:srgbClr val="0070C0"/>
                </a:solidFill>
              </a:rPr>
              <a:t>and</a:t>
            </a:r>
            <a:r>
              <a:rPr lang="de-DE" sz="2400" b="1" dirty="0">
                <a:solidFill>
                  <a:srgbClr val="0070C0"/>
                </a:solidFill>
              </a:rPr>
              <a:t> </a:t>
            </a:r>
            <a:r>
              <a:rPr lang="de-DE" sz="2400" b="1" dirty="0" err="1">
                <a:solidFill>
                  <a:srgbClr val="0070C0"/>
                </a:solidFill>
              </a:rPr>
              <a:t>experience</a:t>
            </a:r>
            <a:r>
              <a:rPr lang="de-DE" sz="2400" b="1" dirty="0">
                <a:solidFill>
                  <a:srgbClr val="0070C0"/>
                </a:solidFill>
              </a:rPr>
              <a:t>, </a:t>
            </a:r>
          </a:p>
          <a:p>
            <a:pPr marL="342900" indent="-342900">
              <a:buFontTx/>
              <a:buChar char="-"/>
            </a:pPr>
            <a:r>
              <a:rPr lang="de-DE" sz="2400" b="1" dirty="0" err="1">
                <a:solidFill>
                  <a:srgbClr val="0070C0"/>
                </a:solidFill>
              </a:rPr>
              <a:t>training</a:t>
            </a:r>
            <a:r>
              <a:rPr lang="de-DE" sz="2400" b="1" dirty="0">
                <a:solidFill>
                  <a:srgbClr val="0070C0"/>
                </a:solidFill>
              </a:rPr>
              <a:t> </a:t>
            </a:r>
            <a:r>
              <a:rPr lang="de-DE" sz="2400" b="1" dirty="0" err="1">
                <a:solidFill>
                  <a:srgbClr val="0070C0"/>
                </a:solidFill>
              </a:rPr>
              <a:t>and</a:t>
            </a:r>
            <a:r>
              <a:rPr lang="de-DE" sz="2400" b="1" dirty="0">
                <a:solidFill>
                  <a:srgbClr val="0070C0"/>
                </a:solidFill>
              </a:rPr>
              <a:t> </a:t>
            </a:r>
            <a:r>
              <a:rPr lang="de-DE" sz="2400" b="1" dirty="0" err="1">
                <a:solidFill>
                  <a:srgbClr val="0070C0"/>
                </a:solidFill>
              </a:rPr>
              <a:t>assessment</a:t>
            </a:r>
            <a:r>
              <a:rPr lang="de-DE" sz="2400" b="1" dirty="0">
                <a:solidFill>
                  <a:srgbClr val="0070C0"/>
                </a:solidFill>
              </a:rPr>
              <a:t> </a:t>
            </a:r>
            <a:r>
              <a:rPr lang="de-DE" sz="2400" b="1" dirty="0" err="1">
                <a:solidFill>
                  <a:srgbClr val="0070C0"/>
                </a:solidFill>
              </a:rPr>
              <a:t>experience</a:t>
            </a:r>
            <a:r>
              <a:rPr lang="de-DE" sz="2400" b="1" dirty="0">
                <a:solidFill>
                  <a:srgbClr val="0070C0"/>
                </a:solidFill>
              </a:rPr>
              <a:t>,</a:t>
            </a:r>
          </a:p>
          <a:p>
            <a:pPr marL="342900" indent="-342900">
              <a:buFontTx/>
              <a:buChar char="-"/>
            </a:pPr>
            <a:r>
              <a:rPr lang="de-DE" sz="2400" b="1" dirty="0">
                <a:solidFill>
                  <a:srgbClr val="0070C0"/>
                </a:solidFill>
              </a:rPr>
              <a:t>personal </a:t>
            </a:r>
            <a:r>
              <a:rPr lang="de-DE" sz="2400" b="1" dirty="0" err="1">
                <a:solidFill>
                  <a:srgbClr val="0070C0"/>
                </a:solidFill>
              </a:rPr>
              <a:t>skills</a:t>
            </a:r>
            <a:r>
              <a:rPr lang="de-DE" sz="2400" b="1" dirty="0">
                <a:solidFill>
                  <a:srgbClr val="0070C0"/>
                </a:solidFill>
              </a:rPr>
              <a:t> </a:t>
            </a:r>
            <a:r>
              <a:rPr lang="de-DE" sz="2400" b="1" dirty="0" err="1">
                <a:solidFill>
                  <a:srgbClr val="0070C0"/>
                </a:solidFill>
              </a:rPr>
              <a:t>and</a:t>
            </a:r>
            <a:r>
              <a:rPr lang="de-DE" sz="2400" b="1" dirty="0">
                <a:solidFill>
                  <a:srgbClr val="0070C0"/>
                </a:solidFill>
              </a:rPr>
              <a:t> </a:t>
            </a:r>
          </a:p>
          <a:p>
            <a:pPr marL="342900" indent="-342900">
              <a:buFontTx/>
              <a:buChar char="-"/>
            </a:pPr>
            <a:r>
              <a:rPr lang="de-DE" sz="2400" b="1" dirty="0" err="1">
                <a:solidFill>
                  <a:srgbClr val="0070C0"/>
                </a:solidFill>
              </a:rPr>
              <a:t>auditing</a:t>
            </a:r>
            <a:r>
              <a:rPr lang="de-DE" sz="2400" b="1" dirty="0">
                <a:solidFill>
                  <a:srgbClr val="0070C0"/>
                </a:solidFill>
              </a:rPr>
              <a:t> </a:t>
            </a:r>
            <a:r>
              <a:rPr lang="de-DE" sz="2400" b="1" dirty="0" err="1">
                <a:solidFill>
                  <a:srgbClr val="0070C0"/>
                </a:solidFill>
              </a:rPr>
              <a:t>skills</a:t>
            </a:r>
            <a:r>
              <a:rPr lang="de-DE" sz="2400" b="1" dirty="0">
                <a:solidFill>
                  <a:srgbClr val="0070C0"/>
                </a:solidFill>
              </a:rPr>
              <a:t>.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8464BDDB-56C3-4221-8830-EDD1A4043B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6056" y="3465411"/>
            <a:ext cx="3290979" cy="3290979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F9287355-35DC-4D00-AC35-0E3BA9BF1EEB}"/>
              </a:ext>
            </a:extLst>
          </p:cNvPr>
          <p:cNvSpPr txBox="1"/>
          <p:nvPr/>
        </p:nvSpPr>
        <p:spPr>
          <a:xfrm>
            <a:off x="6440034" y="4772354"/>
            <a:ext cx="7008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b="1" dirty="0"/>
              <a:t>OIML</a:t>
            </a:r>
            <a:br>
              <a:rPr lang="de-DE" b="1" dirty="0"/>
            </a:br>
            <a:r>
              <a:rPr lang="de-DE" b="1" dirty="0"/>
              <a:t>LME</a:t>
            </a:r>
          </a:p>
        </p:txBody>
      </p:sp>
      <p:sp>
        <p:nvSpPr>
          <p:cNvPr id="9" name="Pfeil: nach rechts 8">
            <a:extLst>
              <a:ext uri="{FF2B5EF4-FFF2-40B4-BE49-F238E27FC236}">
                <a16:creationId xmlns:a16="http://schemas.microsoft.com/office/drawing/2014/main" id="{41FC04CB-1D57-404A-9488-71DA2AF35E66}"/>
              </a:ext>
            </a:extLst>
          </p:cNvPr>
          <p:cNvSpPr/>
          <p:nvPr/>
        </p:nvSpPr>
        <p:spPr>
          <a:xfrm>
            <a:off x="687605" y="6068759"/>
            <a:ext cx="504056" cy="288032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4A51A536-E839-4ED6-9DEF-7760B8BE24CC}"/>
              </a:ext>
            </a:extLst>
          </p:cNvPr>
          <p:cNvSpPr txBox="1"/>
          <p:nvPr/>
        </p:nvSpPr>
        <p:spPr>
          <a:xfrm>
            <a:off x="1209114" y="5991671"/>
            <a:ext cx="29381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/>
              <a:t>Details </a:t>
            </a:r>
            <a:r>
              <a:rPr lang="de-DE" sz="2400" dirty="0" err="1"/>
              <a:t>given</a:t>
            </a:r>
            <a:r>
              <a:rPr lang="de-DE" sz="2400" dirty="0"/>
              <a:t> in OD-01</a:t>
            </a:r>
          </a:p>
        </p:txBody>
      </p:sp>
      <p:sp>
        <p:nvSpPr>
          <p:cNvPr id="11" name="Titel 4">
            <a:extLst>
              <a:ext uri="{FF2B5EF4-FFF2-40B4-BE49-F238E27FC236}">
                <a16:creationId xmlns:a16="http://schemas.microsoft.com/office/drawing/2014/main" id="{02E81449-A4F1-485A-9BC5-D8D613D79B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5638" y="1273371"/>
            <a:ext cx="7510738" cy="504056"/>
          </a:xfrm>
        </p:spPr>
        <p:txBody>
          <a:bodyPr>
            <a:normAutofit fontScale="90000"/>
          </a:bodyPr>
          <a:lstStyle/>
          <a:p>
            <a:r>
              <a:rPr lang="de-DE" dirty="0" err="1"/>
              <a:t>What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basic</a:t>
            </a:r>
            <a:r>
              <a:rPr lang="de-DE" dirty="0"/>
              <a:t> </a:t>
            </a:r>
            <a:r>
              <a:rPr lang="de-DE" dirty="0" err="1"/>
              <a:t>requirements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a LME?</a:t>
            </a:r>
          </a:p>
        </p:txBody>
      </p:sp>
    </p:spTree>
    <p:extLst>
      <p:ext uri="{BB962C8B-B14F-4D97-AF65-F5344CB8AC3E}">
        <p14:creationId xmlns:p14="http://schemas.microsoft.com/office/powerpoint/2010/main" val="3991155418"/>
      </p:ext>
    </p:extLst>
  </p:cSld>
  <p:clrMapOvr>
    <a:masterClrMapping/>
  </p:clrMapOvr>
</p:sld>
</file>

<file path=ppt/theme/theme1.xml><?xml version="1.0" encoding="utf-8"?>
<a:theme xmlns:a="http://schemas.openxmlformats.org/drawingml/2006/main" name="OIML PowerPoint Layout 2015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277</Words>
  <Application>Microsoft Office PowerPoint</Application>
  <PresentationFormat>Bildschirmpräsentation (4:3)</PresentationFormat>
  <Paragraphs>155</Paragraphs>
  <Slides>20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20</vt:i4>
      </vt:variant>
    </vt:vector>
  </HeadingPairs>
  <TitlesOfParts>
    <vt:vector size="23" baseType="lpstr">
      <vt:lpstr>Arial</vt:lpstr>
      <vt:lpstr>Calibri</vt:lpstr>
      <vt:lpstr>OIML PowerPoint Layout 2015</vt:lpstr>
      <vt:lpstr>How to become a legal metrology expert and/or a lead assessor for ISO/IEC 17065 and ISO/IEC 17025?</vt:lpstr>
      <vt:lpstr>Some basic remarks</vt:lpstr>
      <vt:lpstr>Topics</vt:lpstr>
      <vt:lpstr>PowerPoint-Präsentation</vt:lpstr>
      <vt:lpstr>PowerPoint-Präsentation</vt:lpstr>
      <vt:lpstr>Overview</vt:lpstr>
      <vt:lpstr>What are the basic requirements for a LME?</vt:lpstr>
      <vt:lpstr>What are the basic requirements for a LME?</vt:lpstr>
      <vt:lpstr>What are the basic requirements for a LME?</vt:lpstr>
      <vt:lpstr>PowerPoint-Präsentation</vt:lpstr>
      <vt:lpstr>PowerPoint-Präsentation</vt:lpstr>
      <vt:lpstr>PowerPoint-Präsentation</vt:lpstr>
      <vt:lpstr>How to become nominated?</vt:lpstr>
      <vt:lpstr>How to become nominated?</vt:lpstr>
      <vt:lpstr>How to become approved?</vt:lpstr>
      <vt:lpstr>How to become approved?</vt:lpstr>
      <vt:lpstr>What happens afterwards?</vt:lpstr>
      <vt:lpstr>What happens afterwards?</vt:lpstr>
      <vt:lpstr>How to become a lead assessor?</vt:lpstr>
      <vt:lpstr>PowerPoint-Präsentation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OIML Certification System</dc:title>
  <dc:creator>DixonP</dc:creator>
  <cp:lastModifiedBy>Peter Ulbig</cp:lastModifiedBy>
  <cp:revision>209</cp:revision>
  <cp:lastPrinted>2017-06-09T15:55:04Z</cp:lastPrinted>
  <dcterms:created xsi:type="dcterms:W3CDTF">2017-01-13T15:09:56Z</dcterms:created>
  <dcterms:modified xsi:type="dcterms:W3CDTF">2018-05-15T12:23:51Z</dcterms:modified>
</cp:coreProperties>
</file>